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3" r:id="rId5"/>
    <p:sldId id="277" r:id="rId6"/>
    <p:sldId id="275" r:id="rId7"/>
    <p:sldId id="280" r:id="rId8"/>
    <p:sldId id="282" r:id="rId9"/>
    <p:sldId id="283" r:id="rId10"/>
    <p:sldId id="256" r:id="rId11"/>
    <p:sldId id="284" r:id="rId12"/>
    <p:sldId id="286" r:id="rId13"/>
    <p:sldId id="297" r:id="rId14"/>
    <p:sldId id="296" r:id="rId15"/>
    <p:sldId id="289" r:id="rId16"/>
    <p:sldId id="291" r:id="rId17"/>
    <p:sldId id="292" r:id="rId18"/>
    <p:sldId id="298" r:id="rId19"/>
    <p:sldId id="294" r:id="rId20"/>
    <p:sldId id="299" r:id="rId21"/>
    <p:sldId id="295" r:id="rId22"/>
    <p:sldId id="300" r:id="rId23"/>
    <p:sldId id="302" r:id="rId24"/>
    <p:sldId id="2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50plus Hellas" initials="5H" lastIdx="1" clrIdx="0">
    <p:extLst>
      <p:ext uri="{19B8F6BF-5375-455C-9EA6-DF929625EA0E}">
        <p15:presenceInfo xmlns:p15="http://schemas.microsoft.com/office/powerpoint/2012/main" userId="351305dcecad58e9" providerId="Windows Live"/>
      </p:ext>
    </p:extLst>
  </p:cmAuthor>
  <p:cmAuthor id="2" name="Ilenia Gheno" initials="IG" lastIdx="6" clrIdx="1">
    <p:extLst>
      <p:ext uri="{19B8F6BF-5375-455C-9EA6-DF929625EA0E}">
        <p15:presenceInfo xmlns:p15="http://schemas.microsoft.com/office/powerpoint/2012/main" userId="S::ilenia.gheno@age-platform.eu::b142e0dc-4db9-47db-9755-6baa07cc75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FAB"/>
    <a:srgbClr val="495CAA"/>
    <a:srgbClr val="E9625A"/>
    <a:srgbClr val="4B5EAB"/>
    <a:srgbClr val="5565AF"/>
    <a:srgbClr val="F05341"/>
    <a:srgbClr val="CD2027"/>
    <a:srgbClr val="00AEEF"/>
    <a:srgbClr val="FFC717"/>
    <a:srgbClr val="FBB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7DCC30-5F80-4C19-9731-4097DD34BB3C}" v="4" dt="2022-03-22T09:54:21.5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4" autoAdjust="0"/>
    <p:restoredTop sz="94660"/>
  </p:normalViewPr>
  <p:slideViewPr>
    <p:cSldViewPr snapToGrid="0" showGuides="1">
      <p:cViewPr varScale="1">
        <p:scale>
          <a:sx n="85" d="100"/>
          <a:sy n="85" d="100"/>
        </p:scale>
        <p:origin x="624" y="62"/>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17T12:52:09.336" idx="1">
    <p:pos x="6397" y="792"/>
    <p:text>Here you can mention a popular site in your country</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p:spPr>
        <p:txBody>
          <a:bodyPr anchor="b">
            <a:normAutofit/>
          </a:bodyPr>
          <a:lstStyle>
            <a:lvl1pPr algn="l">
              <a:defRPr sz="44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838200" y="3602038"/>
            <a:ext cx="10515600" cy="1655762"/>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Graphic 11">
            <a:extLst>
              <a:ext uri="{FF2B5EF4-FFF2-40B4-BE49-F238E27FC236}">
                <a16:creationId xmlns:a16="http://schemas.microsoft.com/office/drawing/2014/main" id="{724F37F0-E896-4829-8080-B9252B63B9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585388"/>
            <a:ext cx="1081088" cy="648653"/>
          </a:xfrm>
          <a:prstGeom prst="rect">
            <a:avLst/>
          </a:prstGeom>
        </p:spPr>
      </p:pic>
      <p:pic>
        <p:nvPicPr>
          <p:cNvPr id="13" name="Graphic 12">
            <a:extLst>
              <a:ext uri="{FF2B5EF4-FFF2-40B4-BE49-F238E27FC236}">
                <a16:creationId xmlns:a16="http://schemas.microsoft.com/office/drawing/2014/main" id="{8D97AF69-8678-43D6-A459-7C30397CFD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86349" y="237639"/>
            <a:ext cx="2261626" cy="2154566"/>
          </a:xfrm>
          <a:prstGeom prst="rect">
            <a:avLst/>
          </a:prstGeom>
        </p:spPr>
      </p:pic>
    </p:spTree>
    <p:extLst>
      <p:ext uri="{BB962C8B-B14F-4D97-AF65-F5344CB8AC3E}">
        <p14:creationId xmlns:p14="http://schemas.microsoft.com/office/powerpoint/2010/main" val="18183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70099"/>
            <a:ext cx="5181600" cy="410686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070099"/>
            <a:ext cx="5181600" cy="410686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838200" y="744536"/>
            <a:ext cx="10515600" cy="1146175"/>
          </a:xfrm>
        </p:spPr>
        <p:txBody>
          <a:bodyPr lIns="0" tIns="0" rIns="0" bIns="0" anchor="t">
            <a:normAutofit/>
          </a:bodyPr>
          <a:lstStyle>
            <a:lvl1pPr>
              <a:defRPr sz="3600"/>
            </a:lvl1pPr>
          </a:lstStyle>
          <a:p>
            <a:r>
              <a:rPr lang="en-US"/>
              <a:t>Click to edit Master title style</a:t>
            </a:r>
          </a:p>
        </p:txBody>
      </p:sp>
      <p:pic>
        <p:nvPicPr>
          <p:cNvPr id="5" name="Graphic 4">
            <a:extLst>
              <a:ext uri="{FF2B5EF4-FFF2-40B4-BE49-F238E27FC236}">
                <a16:creationId xmlns:a16="http://schemas.microsoft.com/office/drawing/2014/main" id="{5B17C535-C2CF-45AF-9525-B111912D68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9425" y="76350"/>
            <a:ext cx="714374" cy="502821"/>
          </a:xfrm>
          <a:prstGeom prst="rect">
            <a:avLst/>
          </a:prstGeom>
        </p:spPr>
      </p:pic>
      <p:cxnSp>
        <p:nvCxnSpPr>
          <p:cNvPr id="10" name="Straight Connector 9">
            <a:extLst>
              <a:ext uri="{FF2B5EF4-FFF2-40B4-BE49-F238E27FC236}">
                <a16:creationId xmlns:a16="http://schemas.microsoft.com/office/drawing/2014/main" id="{855A188D-2A61-49DE-A8DD-CA80281F620D}"/>
              </a:ext>
            </a:extLst>
          </p:cNvPr>
          <p:cNvCxnSpPr>
            <a:cxnSpLocks/>
          </p:cNvCxnSpPr>
          <p:nvPr userDrawn="1"/>
        </p:nvCxnSpPr>
        <p:spPr>
          <a:xfrm>
            <a:off x="2118360" y="413805"/>
            <a:ext cx="8168640" cy="0"/>
          </a:xfrm>
          <a:prstGeom prst="line">
            <a:avLst/>
          </a:prstGeom>
          <a:ln w="19050">
            <a:solidFill>
              <a:srgbClr val="5565AF"/>
            </a:solidFill>
          </a:ln>
        </p:spPr>
        <p:style>
          <a:lnRef idx="1">
            <a:schemeClr val="accent1"/>
          </a:lnRef>
          <a:fillRef idx="0">
            <a:schemeClr val="accent1"/>
          </a:fillRef>
          <a:effectRef idx="0">
            <a:schemeClr val="accent1"/>
          </a:effectRef>
          <a:fontRef idx="minor">
            <a:schemeClr val="tx1"/>
          </a:fontRef>
        </p:style>
      </p:cxnSp>
      <p:pic>
        <p:nvPicPr>
          <p:cNvPr id="13" name="Graphic 2">
            <a:extLst>
              <a:ext uri="{FF2B5EF4-FFF2-40B4-BE49-F238E27FC236}">
                <a16:creationId xmlns:a16="http://schemas.microsoft.com/office/drawing/2014/main" id="{BE4E43F7-6065-4305-B6BD-2C753B2CEC99}"/>
              </a:ext>
            </a:extLst>
          </p:cNvPr>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4798" y="159063"/>
            <a:ext cx="826362" cy="495779"/>
          </a:xfrm>
          <a:prstGeom prst="rect">
            <a:avLst/>
          </a:prstGeom>
        </p:spPr>
      </p:pic>
    </p:spTree>
    <p:extLst>
      <p:ext uri="{BB962C8B-B14F-4D97-AF65-F5344CB8AC3E}">
        <p14:creationId xmlns:p14="http://schemas.microsoft.com/office/powerpoint/2010/main" val="4033389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Cov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A4BDF1C-B28F-437A-B947-16C3CDADD1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71412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rtnership">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126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112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47308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12515D-F21E-460B-B40F-47B19267206F}" type="datetimeFigureOut">
              <a:rPr lang="en-US" smtClean="0"/>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702E17-CAC5-47AB-B012-F37C6CE68CEE}" type="slidenum">
              <a:rPr lang="en-US" smtClean="0"/>
              <a:t>‹#›</a:t>
            </a:fld>
            <a:endParaRPr lang="en-US"/>
          </a:p>
        </p:txBody>
      </p:sp>
    </p:spTree>
    <p:extLst>
      <p:ext uri="{BB962C8B-B14F-4D97-AF65-F5344CB8AC3E}">
        <p14:creationId xmlns:p14="http://schemas.microsoft.com/office/powerpoint/2010/main" val="85894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12515D-F21E-460B-B40F-47B19267206F}"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02E17-CAC5-47AB-B012-F37C6CE68CEE}" type="slidenum">
              <a:rPr lang="en-US" smtClean="0"/>
              <a:t>‹#›</a:t>
            </a:fld>
            <a:endParaRPr lang="en-US"/>
          </a:p>
        </p:txBody>
      </p:sp>
    </p:spTree>
    <p:extLst>
      <p:ext uri="{BB962C8B-B14F-4D97-AF65-F5344CB8AC3E}">
        <p14:creationId xmlns:p14="http://schemas.microsoft.com/office/powerpoint/2010/main" val="3081596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12515D-F21E-460B-B40F-47B19267206F}"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702E17-CAC5-47AB-B012-F37C6CE68CEE}" type="slidenum">
              <a:rPr lang="en-US" smtClean="0"/>
              <a:t>‹#›</a:t>
            </a:fld>
            <a:endParaRPr lang="en-US"/>
          </a:p>
        </p:txBody>
      </p:sp>
    </p:spTree>
    <p:extLst>
      <p:ext uri="{BB962C8B-B14F-4D97-AF65-F5344CB8AC3E}">
        <p14:creationId xmlns:p14="http://schemas.microsoft.com/office/powerpoint/2010/main" val="3144690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12515D-F21E-460B-B40F-47B19267206F}"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702E17-CAC5-47AB-B012-F37C6CE68CEE}" type="slidenum">
              <a:rPr lang="en-US" smtClean="0"/>
              <a:t>‹#›</a:t>
            </a:fld>
            <a:endParaRPr lang="en-US"/>
          </a:p>
        </p:txBody>
      </p:sp>
    </p:spTree>
    <p:extLst>
      <p:ext uri="{BB962C8B-B14F-4D97-AF65-F5344CB8AC3E}">
        <p14:creationId xmlns:p14="http://schemas.microsoft.com/office/powerpoint/2010/main" val="143880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22363"/>
            <a:ext cx="10515600" cy="2387600"/>
          </a:xfrm>
        </p:spPr>
        <p:txBody>
          <a:bodyPr anchor="b"/>
          <a:lstStyle>
            <a:lvl1pPr algn="l">
              <a:defRPr sz="4400"/>
            </a:lvl1pPr>
          </a:lstStyle>
          <a:p>
            <a:r>
              <a:rPr lang="en-US" dirty="0"/>
              <a:t>Click to edit Master title style</a:t>
            </a:r>
          </a:p>
        </p:txBody>
      </p:sp>
      <p:sp>
        <p:nvSpPr>
          <p:cNvPr id="3" name="Subtitle 2"/>
          <p:cNvSpPr>
            <a:spLocks noGrp="1"/>
          </p:cNvSpPr>
          <p:nvPr>
            <p:ph type="subTitle" idx="1"/>
          </p:nvPr>
        </p:nvSpPr>
        <p:spPr>
          <a:xfrm>
            <a:off x="838200" y="3602038"/>
            <a:ext cx="10515600" cy="1655762"/>
          </a:xfrm>
        </p:spPr>
        <p:txBody>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Graphic 6">
            <a:extLst>
              <a:ext uri="{FF2B5EF4-FFF2-40B4-BE49-F238E27FC236}">
                <a16:creationId xmlns:a16="http://schemas.microsoft.com/office/drawing/2014/main" id="{10B9DB11-160D-41A4-BB68-114D41CE25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585388"/>
            <a:ext cx="1081088" cy="648653"/>
          </a:xfrm>
          <a:prstGeom prst="rect">
            <a:avLst/>
          </a:prstGeom>
        </p:spPr>
      </p:pic>
      <p:pic>
        <p:nvPicPr>
          <p:cNvPr id="8" name="Graphic 7">
            <a:extLst>
              <a:ext uri="{FF2B5EF4-FFF2-40B4-BE49-F238E27FC236}">
                <a16:creationId xmlns:a16="http://schemas.microsoft.com/office/drawing/2014/main" id="{1C1CC60B-5B24-46E7-B765-6C20BA30F20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7224" y="222432"/>
            <a:ext cx="2344571" cy="1650256"/>
          </a:xfrm>
          <a:prstGeom prst="rect">
            <a:avLst/>
          </a:prstGeom>
        </p:spPr>
      </p:pic>
    </p:spTree>
    <p:extLst>
      <p:ext uri="{BB962C8B-B14F-4D97-AF65-F5344CB8AC3E}">
        <p14:creationId xmlns:p14="http://schemas.microsoft.com/office/powerpoint/2010/main" val="232677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lysheet">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838200" y="2311401"/>
            <a:ext cx="10515600" cy="2058988"/>
          </a:xfrm>
        </p:spPr>
        <p:txBody>
          <a:bodyPr/>
          <a:lstStyle>
            <a:lvl1pPr algn="ctr">
              <a:defRPr>
                <a:solidFill>
                  <a:schemeClr val="bg1"/>
                </a:solidFill>
              </a:defRPr>
            </a:lvl1pPr>
          </a:lstStyle>
          <a:p>
            <a:r>
              <a:rPr lang="en-US" dirty="0"/>
              <a:t>Click to edit Master title style</a:t>
            </a:r>
          </a:p>
        </p:txBody>
      </p:sp>
      <p:sp>
        <p:nvSpPr>
          <p:cNvPr id="11" name="Title 1"/>
          <p:cNvSpPr txBox="1">
            <a:spLocks/>
          </p:cNvSpPr>
          <p:nvPr userDrawn="1"/>
        </p:nvSpPr>
        <p:spPr>
          <a:xfrm>
            <a:off x="838200" y="1241425"/>
            <a:ext cx="105156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a:lstStyle>
          <a:p>
            <a:pPr algn="l"/>
            <a:r>
              <a:rPr lang="en-US" sz="9600" dirty="0">
                <a:solidFill>
                  <a:schemeClr val="accent2">
                    <a:lumMod val="60000"/>
                    <a:lumOff val="40000"/>
                  </a:schemeClr>
                </a:solidFill>
              </a:rPr>
              <a:t>“</a:t>
            </a:r>
          </a:p>
        </p:txBody>
      </p:sp>
      <p:sp>
        <p:nvSpPr>
          <p:cNvPr id="12" name="Title 1"/>
          <p:cNvSpPr txBox="1">
            <a:spLocks/>
          </p:cNvSpPr>
          <p:nvPr userDrawn="1"/>
        </p:nvSpPr>
        <p:spPr>
          <a:xfrm>
            <a:off x="838200" y="4695588"/>
            <a:ext cx="105156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a:lstStyle>
          <a:p>
            <a:pPr algn="r"/>
            <a:r>
              <a:rPr lang="en-US" sz="9600" dirty="0">
                <a:solidFill>
                  <a:schemeClr val="accent2">
                    <a:lumMod val="60000"/>
                    <a:lumOff val="40000"/>
                  </a:schemeClr>
                </a:solidFill>
              </a:rPr>
              <a:t>”</a:t>
            </a:r>
          </a:p>
        </p:txBody>
      </p:sp>
    </p:spTree>
    <p:extLst>
      <p:ext uri="{BB962C8B-B14F-4D97-AF65-F5344CB8AC3E}">
        <p14:creationId xmlns:p14="http://schemas.microsoft.com/office/powerpoint/2010/main" val="18095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lysheet 2">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2311401"/>
            <a:ext cx="10515600" cy="2058988"/>
          </a:xfrm>
        </p:spPr>
        <p:txBody>
          <a:bodyPr/>
          <a:lstStyle>
            <a:lvl1pPr algn="ctr">
              <a:defRPr>
                <a:solidFill>
                  <a:schemeClr val="bg1"/>
                </a:solidFill>
              </a:defRPr>
            </a:lvl1pPr>
          </a:lstStyle>
          <a:p>
            <a:r>
              <a:rPr lang="en-US" dirty="0"/>
              <a:t>Click to edit Master title style</a:t>
            </a:r>
          </a:p>
        </p:txBody>
      </p:sp>
      <p:sp>
        <p:nvSpPr>
          <p:cNvPr id="8" name="Title 1"/>
          <p:cNvSpPr txBox="1">
            <a:spLocks/>
          </p:cNvSpPr>
          <p:nvPr userDrawn="1"/>
        </p:nvSpPr>
        <p:spPr>
          <a:xfrm>
            <a:off x="838200" y="1241425"/>
            <a:ext cx="105156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a:lstStyle>
          <a:p>
            <a:pPr algn="l"/>
            <a:r>
              <a:rPr lang="en-US" sz="9600" dirty="0">
                <a:solidFill>
                  <a:schemeClr val="accent1">
                    <a:lumMod val="60000"/>
                    <a:lumOff val="40000"/>
                  </a:schemeClr>
                </a:solidFill>
              </a:rPr>
              <a:t>“</a:t>
            </a:r>
          </a:p>
        </p:txBody>
      </p:sp>
      <p:sp>
        <p:nvSpPr>
          <p:cNvPr id="9" name="Title 1"/>
          <p:cNvSpPr txBox="1">
            <a:spLocks/>
          </p:cNvSpPr>
          <p:nvPr userDrawn="1"/>
        </p:nvSpPr>
        <p:spPr>
          <a:xfrm>
            <a:off x="838200" y="4695588"/>
            <a:ext cx="105156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a:lstStyle>
          <a:p>
            <a:pPr algn="r"/>
            <a:r>
              <a:rPr lang="en-US" sz="9600" dirty="0">
                <a:solidFill>
                  <a:schemeClr val="accent1">
                    <a:lumMod val="60000"/>
                    <a:lumOff val="40000"/>
                  </a:schemeClr>
                </a:solidFill>
              </a:rPr>
              <a:t>”</a:t>
            </a:r>
          </a:p>
        </p:txBody>
      </p:sp>
    </p:spTree>
    <p:extLst>
      <p:ext uri="{BB962C8B-B14F-4D97-AF65-F5344CB8AC3E}">
        <p14:creationId xmlns:p14="http://schemas.microsoft.com/office/powerpoint/2010/main" val="428258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lysheet 3">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38200" y="2311401"/>
            <a:ext cx="10515600" cy="2058988"/>
          </a:xfrm>
        </p:spPr>
        <p:txBody>
          <a:bodyPr/>
          <a:lstStyle>
            <a:lvl1pPr algn="ctr">
              <a:defRPr>
                <a:solidFill>
                  <a:schemeClr val="tx2"/>
                </a:solidFill>
              </a:defRPr>
            </a:lvl1pPr>
          </a:lstStyle>
          <a:p>
            <a:r>
              <a:rPr lang="en-US" dirty="0"/>
              <a:t>Click to edit Master title style</a:t>
            </a:r>
          </a:p>
        </p:txBody>
      </p:sp>
      <p:sp>
        <p:nvSpPr>
          <p:cNvPr id="8" name="Title 1"/>
          <p:cNvSpPr txBox="1">
            <a:spLocks/>
          </p:cNvSpPr>
          <p:nvPr userDrawn="1"/>
        </p:nvSpPr>
        <p:spPr>
          <a:xfrm>
            <a:off x="838200" y="1241425"/>
            <a:ext cx="105156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a:lstStyle>
          <a:p>
            <a:pPr algn="l"/>
            <a:r>
              <a:rPr lang="en-US" sz="9600" dirty="0">
                <a:solidFill>
                  <a:schemeClr val="accent3">
                    <a:lumMod val="60000"/>
                    <a:lumOff val="40000"/>
                  </a:schemeClr>
                </a:solidFill>
              </a:rPr>
              <a:t>“</a:t>
            </a:r>
          </a:p>
        </p:txBody>
      </p:sp>
      <p:sp>
        <p:nvSpPr>
          <p:cNvPr id="9" name="Title 1"/>
          <p:cNvSpPr txBox="1">
            <a:spLocks/>
          </p:cNvSpPr>
          <p:nvPr userDrawn="1"/>
        </p:nvSpPr>
        <p:spPr>
          <a:xfrm>
            <a:off x="838200" y="4695588"/>
            <a:ext cx="105156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bg1"/>
                </a:solidFill>
                <a:latin typeface="+mn-lt"/>
                <a:ea typeface="+mj-ea"/>
                <a:cs typeface="+mj-cs"/>
              </a:defRPr>
            </a:lvl1pPr>
          </a:lstStyle>
          <a:p>
            <a:pPr algn="r"/>
            <a:r>
              <a:rPr lang="en-US" sz="9600" dirty="0">
                <a:solidFill>
                  <a:schemeClr val="accent3">
                    <a:lumMod val="60000"/>
                    <a:lumOff val="40000"/>
                  </a:schemeClr>
                </a:solidFill>
              </a:rPr>
              <a:t>”</a:t>
            </a:r>
          </a:p>
        </p:txBody>
      </p:sp>
    </p:spTree>
    <p:extLst>
      <p:ext uri="{BB962C8B-B14F-4D97-AF65-F5344CB8AC3E}">
        <p14:creationId xmlns:p14="http://schemas.microsoft.com/office/powerpoint/2010/main" val="78623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ysheet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BB79E35-21EE-4363-9D42-913FAA96A45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1D23619-2720-47A0-B85B-7E7B826C5708}"/>
              </a:ext>
            </a:extLst>
          </p:cNvPr>
          <p:cNvSpPr>
            <a:spLocks noGrp="1"/>
          </p:cNvSpPr>
          <p:nvPr>
            <p:ph type="title"/>
          </p:nvPr>
        </p:nvSpPr>
        <p:spPr>
          <a:xfrm>
            <a:off x="1104900" y="762000"/>
            <a:ext cx="4457700" cy="5308599"/>
          </a:xfrm>
        </p:spPr>
        <p:txBody>
          <a:bodyPr anchor="ctr">
            <a:normAutofit/>
          </a:bodyPr>
          <a:lstStyle>
            <a:lvl1pPr algn="l">
              <a:defRPr sz="3200" b="1">
                <a:solidFill>
                  <a:schemeClr val="bg1"/>
                </a:solidFill>
              </a:defRPr>
            </a:lvl1pPr>
          </a:lstStyle>
          <a:p>
            <a:r>
              <a:rPr lang="en-US" dirty="0"/>
              <a:t>Click to edit Master title style</a:t>
            </a:r>
          </a:p>
        </p:txBody>
      </p:sp>
      <p:pic>
        <p:nvPicPr>
          <p:cNvPr id="4" name="Graphic 3">
            <a:extLst>
              <a:ext uri="{FF2B5EF4-FFF2-40B4-BE49-F238E27FC236}">
                <a16:creationId xmlns:a16="http://schemas.microsoft.com/office/drawing/2014/main" id="{C5CD4ECE-0676-4F5A-B076-3B88B0E836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19589" y="1552574"/>
            <a:ext cx="5777087" cy="3362325"/>
          </a:xfrm>
          <a:prstGeom prst="rect">
            <a:avLst/>
          </a:prstGeom>
        </p:spPr>
      </p:pic>
    </p:spTree>
    <p:extLst>
      <p:ext uri="{BB962C8B-B14F-4D97-AF65-F5344CB8AC3E}">
        <p14:creationId xmlns:p14="http://schemas.microsoft.com/office/powerpoint/2010/main" val="415190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Flysheet 5">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C704996-FA4C-461E-8DB8-1087B567B03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1104900" y="762000"/>
            <a:ext cx="4457700" cy="5308599"/>
          </a:xfrm>
        </p:spPr>
        <p:txBody>
          <a:bodyPr anchor="ctr">
            <a:normAutofit/>
          </a:bodyPr>
          <a:lstStyle>
            <a:lvl1pPr algn="l">
              <a:defRPr sz="3200" b="1">
                <a:solidFill>
                  <a:schemeClr val="bg1"/>
                </a:solidFill>
              </a:defRPr>
            </a:lvl1pPr>
          </a:lstStyle>
          <a:p>
            <a:r>
              <a:rPr lang="en-US" dirty="0"/>
              <a:t>Click to edit Master title style</a:t>
            </a:r>
          </a:p>
        </p:txBody>
      </p:sp>
      <p:pic>
        <p:nvPicPr>
          <p:cNvPr id="7" name="Graphic 6">
            <a:extLst>
              <a:ext uri="{FF2B5EF4-FFF2-40B4-BE49-F238E27FC236}">
                <a16:creationId xmlns:a16="http://schemas.microsoft.com/office/drawing/2014/main" id="{35DA126F-9FEA-4C50-A11B-4A823D0A8A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29402" y="1200450"/>
            <a:ext cx="4076698" cy="4870149"/>
          </a:xfrm>
          <a:prstGeom prst="rect">
            <a:avLst/>
          </a:prstGeom>
        </p:spPr>
      </p:pic>
    </p:spTree>
    <p:extLst>
      <p:ext uri="{BB962C8B-B14F-4D97-AF65-F5344CB8AC3E}">
        <p14:creationId xmlns:p14="http://schemas.microsoft.com/office/powerpoint/2010/main" val="273770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lysheet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3C619F-60EE-4760-B364-A81F96B7E33B}"/>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EEF"/>
              </a:solidFill>
            </a:endParaRPr>
          </a:p>
        </p:txBody>
      </p:sp>
      <p:sp>
        <p:nvSpPr>
          <p:cNvPr id="12" name="Title 1">
            <a:extLst>
              <a:ext uri="{FF2B5EF4-FFF2-40B4-BE49-F238E27FC236}">
                <a16:creationId xmlns:a16="http://schemas.microsoft.com/office/drawing/2014/main" id="{A46B58D0-25C7-4466-81FD-35B1D24F4670}"/>
              </a:ext>
            </a:extLst>
          </p:cNvPr>
          <p:cNvSpPr>
            <a:spLocks noGrp="1"/>
          </p:cNvSpPr>
          <p:nvPr>
            <p:ph type="title"/>
          </p:nvPr>
        </p:nvSpPr>
        <p:spPr>
          <a:xfrm>
            <a:off x="1104900" y="762000"/>
            <a:ext cx="4457700" cy="5308599"/>
          </a:xfrm>
        </p:spPr>
        <p:txBody>
          <a:bodyPr anchor="ctr">
            <a:normAutofit/>
          </a:bodyPr>
          <a:lstStyle>
            <a:lvl1pPr algn="l">
              <a:defRPr sz="3200" b="1">
                <a:solidFill>
                  <a:schemeClr val="bg1"/>
                </a:solidFill>
              </a:defRPr>
            </a:lvl1pPr>
          </a:lstStyle>
          <a:p>
            <a:r>
              <a:rPr lang="en-US" dirty="0"/>
              <a:t>Click to edit Master title style</a:t>
            </a:r>
          </a:p>
        </p:txBody>
      </p:sp>
      <p:pic>
        <p:nvPicPr>
          <p:cNvPr id="6" name="Graphic 5">
            <a:extLst>
              <a:ext uri="{FF2B5EF4-FFF2-40B4-BE49-F238E27FC236}">
                <a16:creationId xmlns:a16="http://schemas.microsoft.com/office/drawing/2014/main" id="{165B3277-686D-49CF-BDF0-F6F4BC54A1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81787" y="1341280"/>
            <a:ext cx="4224338" cy="4183588"/>
          </a:xfrm>
          <a:prstGeom prst="rect">
            <a:avLst/>
          </a:prstGeom>
        </p:spPr>
      </p:pic>
    </p:spTree>
    <p:extLst>
      <p:ext uri="{BB962C8B-B14F-4D97-AF65-F5344CB8AC3E}">
        <p14:creationId xmlns:p14="http://schemas.microsoft.com/office/powerpoint/2010/main" val="186401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44536"/>
            <a:ext cx="10515600" cy="1146175"/>
          </a:xfrm>
        </p:spPr>
        <p:txBody>
          <a:bodyPr lIns="0" tIns="0" rIns="0" bIns="0" anchor="t">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838200" y="2070099"/>
            <a:ext cx="10515600" cy="4106863"/>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C256A30A-7D41-4FB1-80F7-8F6E79113B78}"/>
              </a:ext>
            </a:extLst>
          </p:cNvPr>
          <p:cNvCxnSpPr>
            <a:cxnSpLocks/>
          </p:cNvCxnSpPr>
          <p:nvPr userDrawn="1"/>
        </p:nvCxnSpPr>
        <p:spPr>
          <a:xfrm>
            <a:off x="2118360" y="413805"/>
            <a:ext cx="8412480" cy="0"/>
          </a:xfrm>
          <a:prstGeom prst="line">
            <a:avLst/>
          </a:prstGeom>
          <a:ln w="19050">
            <a:solidFill>
              <a:srgbClr val="5565AF"/>
            </a:solidFill>
          </a:ln>
        </p:spPr>
        <p:style>
          <a:lnRef idx="1">
            <a:schemeClr val="accent1"/>
          </a:lnRef>
          <a:fillRef idx="0">
            <a:schemeClr val="accent1"/>
          </a:fillRef>
          <a:effectRef idx="0">
            <a:schemeClr val="accent1"/>
          </a:effectRef>
          <a:fontRef idx="minor">
            <a:schemeClr val="tx1"/>
          </a:fontRef>
        </p:style>
      </p:cxnSp>
      <p:pic>
        <p:nvPicPr>
          <p:cNvPr id="7" name="Graphic 2">
            <a:extLst>
              <a:ext uri="{FF2B5EF4-FFF2-40B4-BE49-F238E27FC236}">
                <a16:creationId xmlns:a16="http://schemas.microsoft.com/office/drawing/2014/main" id="{FB1D4F5C-79DE-411E-919E-C4D1852FD710}"/>
              </a:ext>
            </a:extLst>
          </p:cNvPr>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4798" y="159063"/>
            <a:ext cx="826362" cy="495779"/>
          </a:xfrm>
          <a:prstGeom prst="rect">
            <a:avLst/>
          </a:prstGeom>
        </p:spPr>
      </p:pic>
      <p:pic>
        <p:nvPicPr>
          <p:cNvPr id="6" name="Graphic 5">
            <a:extLst>
              <a:ext uri="{FF2B5EF4-FFF2-40B4-BE49-F238E27FC236}">
                <a16:creationId xmlns:a16="http://schemas.microsoft.com/office/drawing/2014/main" id="{903BB20A-77E4-4B7A-9653-94B6B9DDC93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83672" y="124006"/>
            <a:ext cx="470128" cy="447872"/>
          </a:xfrm>
          <a:prstGeom prst="rect">
            <a:avLst/>
          </a:prstGeom>
        </p:spPr>
      </p:pic>
    </p:spTree>
    <p:extLst>
      <p:ext uri="{BB962C8B-B14F-4D97-AF65-F5344CB8AC3E}">
        <p14:creationId xmlns:p14="http://schemas.microsoft.com/office/powerpoint/2010/main" val="35771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solidFill>
                <a:latin typeface="+mn-lt"/>
                <a:ea typeface="Verdana" panose="020B0604030504040204" pitchFamily="34" charset="0"/>
              </a:defRPr>
            </a:lvl1pPr>
          </a:lstStyle>
          <a:p>
            <a:fld id="{3C12515D-F21E-460B-B40F-47B19267206F}" type="datetimeFigureOut">
              <a:rPr lang="en-US" smtClean="0"/>
              <a:pPr/>
              <a:t>4/12/2022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latin typeface="+mn-lt"/>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solidFill>
                <a:latin typeface="+mn-lt"/>
                <a:ea typeface="Verdana" panose="020B0604030504040204" pitchFamily="34" charset="0"/>
              </a:defRPr>
            </a:lvl1pPr>
          </a:lstStyle>
          <a:p>
            <a:fld id="{0B702E17-CAC5-47AB-B012-F37C6CE68CEE}" type="slidenum">
              <a:rPr lang="en-US" smtClean="0"/>
              <a:pPr/>
              <a:t>‹#›</a:t>
            </a:fld>
            <a:endParaRPr lang="en-US" dirty="0"/>
          </a:p>
        </p:txBody>
      </p:sp>
    </p:spTree>
    <p:extLst>
      <p:ext uri="{BB962C8B-B14F-4D97-AF65-F5344CB8AC3E}">
        <p14:creationId xmlns:p14="http://schemas.microsoft.com/office/powerpoint/2010/main" val="199133622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1" r:id="rId4"/>
    <p:sldLayoutId id="2147483666" r:id="rId5"/>
    <p:sldLayoutId id="2147483665" r:id="rId6"/>
    <p:sldLayoutId id="2147483667" r:id="rId7"/>
    <p:sldLayoutId id="2147483663" r:id="rId8"/>
    <p:sldLayoutId id="2147483650" r:id="rId9"/>
    <p:sldLayoutId id="2147483652" r:id="rId10"/>
    <p:sldLayoutId id="2147483662" r:id="rId11"/>
    <p:sldLayoutId id="2147483659" r:id="rId12"/>
    <p:sldLayoutId id="2147483654" r:id="rId13"/>
    <p:sldLayoutId id="2147483651" r:id="rId14"/>
    <p:sldLayoutId id="2147483653" r:id="rId15"/>
    <p:sldLayoutId id="2147483656" r:id="rId16"/>
    <p:sldLayoutId id="2147483657" r:id="rId17"/>
    <p:sldLayoutId id="2147483658" r:id="rId18"/>
  </p:sldLayoutIdLst>
  <p:txStyles>
    <p:titleStyle>
      <a:lvl1pPr algn="l" defTabSz="914400" rtl="0" eaLnBrk="1" latinLnBrk="0" hangingPunct="1">
        <a:lnSpc>
          <a:spcPct val="90000"/>
        </a:lnSpc>
        <a:spcBef>
          <a:spcPct val="0"/>
        </a:spcBef>
        <a:buNone/>
        <a:defRPr sz="3600" kern="1200">
          <a:solidFill>
            <a:schemeClr val="tx2"/>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svg"/><Relationship Id="rId3" Type="http://schemas.openxmlformats.org/officeDocument/2006/relationships/image" Target="../media/image17.svg"/><Relationship Id="rId7" Type="http://schemas.openxmlformats.org/officeDocument/2006/relationships/hyperlink" Target="https://www.youtube.com/channel/UCpfRqQNimlTI5YiB1rA3L2Q" TargetMode="External"/><Relationship Id="rId12"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19.svg"/><Relationship Id="rId11" Type="http://schemas.openxmlformats.org/officeDocument/2006/relationships/image" Target="../media/image23.svg"/><Relationship Id="rId5" Type="http://schemas.openxmlformats.org/officeDocument/2006/relationships/image" Target="../media/image18.png"/><Relationship Id="rId15" Type="http://schemas.openxmlformats.org/officeDocument/2006/relationships/image" Target="../media/image25.svg"/><Relationship Id="rId10" Type="http://schemas.openxmlformats.org/officeDocument/2006/relationships/image" Target="../media/image22.png"/><Relationship Id="rId4" Type="http://schemas.openxmlformats.org/officeDocument/2006/relationships/hyperlink" Target="https://faith-project.eu/" TargetMode="External"/><Relationship Id="rId9" Type="http://schemas.openxmlformats.org/officeDocument/2006/relationships/image" Target="../media/image21.svg"/><Relationship Id="rId14"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svg"/><Relationship Id="rId7" Type="http://schemas.openxmlformats.org/officeDocument/2006/relationships/hyperlink" Target="https://www.youtube.com/channel/UCpfRqQNimlTI5YiB1rA3L2Q" TargetMode="Externa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41.svg"/><Relationship Id="rId11" Type="http://schemas.openxmlformats.org/officeDocument/2006/relationships/image" Target="../media/image45.sv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hyperlink" Target="https://faith-project.eu/" TargetMode="External"/><Relationship Id="rId9" Type="http://schemas.openxmlformats.org/officeDocument/2006/relationships/image" Target="../media/image4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raphic 4">
            <a:extLst>
              <a:ext uri="{FF2B5EF4-FFF2-40B4-BE49-F238E27FC236}">
                <a16:creationId xmlns:a16="http://schemas.microsoft.com/office/drawing/2014/main" id="{8B8F1A6C-5EB7-4F3F-90ED-14656C979CB9}"/>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rgbClr val="8CC540"/>
          </a:solidFill>
          <a:ln w="6350"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8B8F1A6C-5EB7-4F3F-90ED-14656C979CB9}"/>
              </a:ext>
            </a:extLst>
          </p:cNvPr>
          <p:cNvSpPr/>
          <p:nvPr/>
        </p:nvSpPr>
        <p:spPr>
          <a:xfrm>
            <a:off x="0" y="2750165"/>
            <a:ext cx="12192000" cy="4107835"/>
          </a:xfrm>
          <a:custGeom>
            <a:avLst/>
            <a:gdLst>
              <a:gd name="connsiteX0" fmla="*/ 12192000 w 12192000"/>
              <a:gd name="connsiteY0" fmla="*/ 821690 h 3724275"/>
              <a:gd name="connsiteX1" fmla="*/ 6096000 w 12192000"/>
              <a:gd name="connsiteY1" fmla="*/ 0 h 3724275"/>
              <a:gd name="connsiteX2" fmla="*/ 0 w 12192000"/>
              <a:gd name="connsiteY2" fmla="*/ 821690 h 3724275"/>
              <a:gd name="connsiteX3" fmla="*/ 0 w 12192000"/>
              <a:gd name="connsiteY3" fmla="*/ 3724275 h 3724275"/>
              <a:gd name="connsiteX4" fmla="*/ 12192000 w 12192000"/>
              <a:gd name="connsiteY4" fmla="*/ 3724275 h 3724275"/>
              <a:gd name="connsiteX5" fmla="*/ 12192000 w 12192000"/>
              <a:gd name="connsiteY5" fmla="*/ 821690 h 372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724275">
                <a:moveTo>
                  <a:pt x="12192000" y="821690"/>
                </a:moveTo>
                <a:cubicBezTo>
                  <a:pt x="12192000" y="821690"/>
                  <a:pt x="9836785" y="0"/>
                  <a:pt x="6096000" y="0"/>
                </a:cubicBezTo>
                <a:cubicBezTo>
                  <a:pt x="1873250" y="635"/>
                  <a:pt x="0" y="821690"/>
                  <a:pt x="0" y="821690"/>
                </a:cubicBezTo>
                <a:lnTo>
                  <a:pt x="0" y="3724275"/>
                </a:lnTo>
                <a:lnTo>
                  <a:pt x="12192000" y="3724275"/>
                </a:lnTo>
                <a:lnTo>
                  <a:pt x="12192000" y="821690"/>
                </a:lnTo>
                <a:close/>
              </a:path>
            </a:pathLst>
          </a:custGeom>
          <a:solidFill>
            <a:srgbClr val="68923E"/>
          </a:solidFill>
          <a:ln w="6350" cap="flat">
            <a:noFill/>
            <a:prstDash val="solid"/>
            <a:miter/>
          </a:ln>
        </p:spPr>
        <p:txBody>
          <a:bodyPr rtlCol="0" anchor="ctr"/>
          <a:lstStyle/>
          <a:p>
            <a:endParaRPr lang="en-US"/>
          </a:p>
        </p:txBody>
      </p:sp>
      <p:sp>
        <p:nvSpPr>
          <p:cNvPr id="9" name="Rectangle 8"/>
          <p:cNvSpPr/>
          <p:nvPr/>
        </p:nvSpPr>
        <p:spPr>
          <a:xfrm>
            <a:off x="0" y="5972175"/>
            <a:ext cx="12192000" cy="885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296295" y="6213349"/>
            <a:ext cx="8343030" cy="415498"/>
          </a:xfrm>
          <a:prstGeom prst="rect">
            <a:avLst/>
          </a:prstGeom>
          <a:noFill/>
        </p:spPr>
        <p:txBody>
          <a:bodyPr wrap="square" lIns="0" tIns="0" rIns="0" bIns="0" rtlCol="0">
            <a:noAutofit/>
          </a:bodyPr>
          <a:lstStyle/>
          <a:p>
            <a:pPr algn="just"/>
            <a:r>
              <a:rPr lang="en-US" sz="900" dirty="0">
                <a:solidFill>
                  <a:srgbClr val="2D318A"/>
                </a:solidFill>
                <a:effectLst/>
                <a:latin typeface="Arial" panose="020B0604020202020204" pitchFamily="34" charset="0"/>
                <a:ea typeface="Arial" panose="020B0604020202020204" pitchFamily="34" charset="0"/>
              </a:rPr>
              <a:t>This document was created with the financial support of the European Union. The European Commission's support for the production of this document does not constitute an endorsement of the contents, which reflect the views only of the authors, and the Commission cannot be held responsible for any use which may be made of the information contained therein. Project number: 621403-EPP-1-2020-1-EL-EPPKA3-IPI-SOC-IN</a:t>
            </a:r>
            <a:endParaRPr lang="en-US" sz="900" dirty="0">
              <a:solidFill>
                <a:srgbClr val="171796"/>
              </a:solidFill>
              <a:effectLst/>
              <a:latin typeface="Arial" panose="020B0604020202020204" pitchFamily="34" charset="0"/>
              <a:ea typeface="Arial" panose="020B0604020202020204" pitchFamily="34" charset="0"/>
            </a:endParaRPr>
          </a:p>
        </p:txBody>
      </p:sp>
      <p:pic>
        <p:nvPicPr>
          <p:cNvPr id="10" name="Graphic 9">
            <a:extLst>
              <a:ext uri="{FF2B5EF4-FFF2-40B4-BE49-F238E27FC236}">
                <a16:creationId xmlns:a16="http://schemas.microsoft.com/office/drawing/2014/main" id="{2EED14B8-ECAC-4CE8-8587-10BD6E72E9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0302" y="6130213"/>
            <a:ext cx="2210676" cy="499422"/>
          </a:xfrm>
          <a:prstGeom prst="rect">
            <a:avLst/>
          </a:prstGeom>
        </p:spPr>
      </p:pic>
      <p:sp>
        <p:nvSpPr>
          <p:cNvPr id="18" name="TextBox 17">
            <a:extLst>
              <a:ext uri="{FF2B5EF4-FFF2-40B4-BE49-F238E27FC236}">
                <a16:creationId xmlns:a16="http://schemas.microsoft.com/office/drawing/2014/main" id="{FC813BB5-7A4B-4B99-99B8-FFC36E754EC0}"/>
              </a:ext>
            </a:extLst>
          </p:cNvPr>
          <p:cNvSpPr txBox="1"/>
          <p:nvPr/>
        </p:nvSpPr>
        <p:spPr>
          <a:xfrm>
            <a:off x="450302" y="2151247"/>
            <a:ext cx="4186965" cy="2027142"/>
          </a:xfrm>
          <a:prstGeom prst="rect">
            <a:avLst/>
          </a:prstGeom>
          <a:noFill/>
        </p:spPr>
        <p:txBody>
          <a:bodyPr wrap="square" lIns="0" tIns="0" rIns="0" bIns="0" rtlCol="0" anchor="b">
            <a:noAutofit/>
          </a:bodyPr>
          <a:lstStyle/>
          <a:p>
            <a:r>
              <a:rPr lang="en-US" sz="2400" dirty="0">
                <a:solidFill>
                  <a:schemeClr val="bg1"/>
                </a:solidFill>
                <a:latin typeface="Verdana" panose="020B0604030504040204" pitchFamily="34" charset="0"/>
                <a:ea typeface="Verdana" panose="020B0604030504040204" pitchFamily="34" charset="0"/>
              </a:rPr>
              <a:t>2.3 Shop Online, NOW</a:t>
            </a:r>
            <a:r>
              <a:rPr lang="el-GR" sz="2400" dirty="0">
                <a:solidFill>
                  <a:schemeClr val="bg1"/>
                </a:solidFill>
                <a:latin typeface="Verdana" panose="020B0604030504040204" pitchFamily="34" charset="0"/>
                <a:ea typeface="Verdana" panose="020B0604030504040204" pitchFamily="34" charset="0"/>
              </a:rPr>
              <a:t>!</a:t>
            </a:r>
            <a:r>
              <a:rPr lang="en-US" sz="2400" dirty="0">
                <a:solidFill>
                  <a:schemeClr val="bg1"/>
                </a:solidFill>
                <a:latin typeface="Verdana" panose="020B0604030504040204" pitchFamily="34" charset="0"/>
                <a:ea typeface="Verdana" panose="020B0604030504040204" pitchFamily="34" charset="0"/>
              </a:rPr>
              <a:t> </a:t>
            </a:r>
            <a:endParaRPr lang="el-GR" sz="2400" dirty="0">
              <a:solidFill>
                <a:schemeClr val="bg1"/>
              </a:solidFill>
              <a:latin typeface="Verdana" panose="020B0604030504040204" pitchFamily="34" charset="0"/>
              <a:ea typeface="Verdana" panose="020B0604030504040204" pitchFamily="34" charset="0"/>
            </a:endParaRPr>
          </a:p>
          <a:p>
            <a:r>
              <a:rPr lang="el-GR" sz="2400" dirty="0">
                <a:solidFill>
                  <a:schemeClr val="bg1"/>
                </a:solidFill>
                <a:latin typeface="Verdana" panose="020B0604030504040204" pitchFamily="34" charset="0"/>
                <a:ea typeface="Verdana" panose="020B0604030504040204" pitchFamily="34" charset="0"/>
              </a:rPr>
              <a:t>      Ι</a:t>
            </a:r>
            <a:r>
              <a:rPr lang="en-US" sz="2400" dirty="0">
                <a:solidFill>
                  <a:schemeClr val="bg1"/>
                </a:solidFill>
                <a:latin typeface="Verdana" panose="020B0604030504040204" pitchFamily="34" charset="0"/>
                <a:ea typeface="Verdana" panose="020B0604030504040204" pitchFamily="34" charset="0"/>
              </a:rPr>
              <a:t>t</a:t>
            </a:r>
            <a:r>
              <a:rPr lang="el-GR" sz="2400" dirty="0">
                <a:solidFill>
                  <a:schemeClr val="bg1"/>
                </a:solidFill>
                <a:latin typeface="Verdana" panose="020B0604030504040204" pitchFamily="34" charset="0"/>
                <a:ea typeface="Verdana" panose="020B0604030504040204" pitchFamily="34" charset="0"/>
              </a:rPr>
              <a:t>’</a:t>
            </a:r>
            <a:r>
              <a:rPr lang="en-US" sz="2400" dirty="0">
                <a:solidFill>
                  <a:schemeClr val="bg1"/>
                </a:solidFill>
                <a:latin typeface="Verdana" panose="020B0604030504040204" pitchFamily="34" charset="0"/>
                <a:ea typeface="Verdana" panose="020B0604030504040204" pitchFamily="34" charset="0"/>
              </a:rPr>
              <a:t>s EASY</a:t>
            </a:r>
            <a:r>
              <a:rPr lang="el-GR" sz="2400" dirty="0">
                <a:solidFill>
                  <a:schemeClr val="bg1"/>
                </a:solidFill>
                <a:latin typeface="Verdana" panose="020B0604030504040204" pitchFamily="34" charset="0"/>
                <a:ea typeface="Verdana" panose="020B0604030504040204" pitchFamily="34" charset="0"/>
              </a:rPr>
              <a:t>!</a:t>
            </a:r>
            <a:endParaRPr lang="en-US" sz="2400" dirty="0">
              <a:solidFill>
                <a:schemeClr val="bg1"/>
              </a:solidFill>
              <a:latin typeface="Verdana" panose="020B0604030504040204" pitchFamily="34" charset="0"/>
              <a:ea typeface="Verdana" panose="020B0604030504040204" pitchFamily="34" charset="0"/>
            </a:endParaRPr>
          </a:p>
        </p:txBody>
      </p:sp>
      <p:grpSp>
        <p:nvGrpSpPr>
          <p:cNvPr id="17" name="Group 16">
            <a:extLst>
              <a:ext uri="{FF2B5EF4-FFF2-40B4-BE49-F238E27FC236}">
                <a16:creationId xmlns:a16="http://schemas.microsoft.com/office/drawing/2014/main" id="{78A669AB-2170-48D7-AD19-A4646050FCF5}"/>
              </a:ext>
            </a:extLst>
          </p:cNvPr>
          <p:cNvGrpSpPr/>
          <p:nvPr/>
        </p:nvGrpSpPr>
        <p:grpSpPr>
          <a:xfrm>
            <a:off x="450302" y="5456189"/>
            <a:ext cx="4186965" cy="191880"/>
            <a:chOff x="6033235" y="296767"/>
            <a:chExt cx="5606090" cy="256915"/>
          </a:xfrm>
        </p:grpSpPr>
        <p:pic>
          <p:nvPicPr>
            <p:cNvPr id="13" name="Graphic 17">
              <a:hlinkClick r:id="rId4"/>
              <a:extLst>
                <a:ext uri="{FF2B5EF4-FFF2-40B4-BE49-F238E27FC236}">
                  <a16:creationId xmlns:a16="http://schemas.microsoft.com/office/drawing/2014/main" id="{87D2DA16-AC98-466C-A385-273262FACE2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33235" y="296767"/>
              <a:ext cx="1914169" cy="256915"/>
            </a:xfrm>
            <a:prstGeom prst="rect">
              <a:avLst/>
            </a:prstGeom>
          </p:spPr>
        </p:pic>
        <p:pic>
          <p:nvPicPr>
            <p:cNvPr id="14" name="Graphic 20">
              <a:hlinkClick r:id="rId7"/>
              <a:extLst>
                <a:ext uri="{FF2B5EF4-FFF2-40B4-BE49-F238E27FC236}">
                  <a16:creationId xmlns:a16="http://schemas.microsoft.com/office/drawing/2014/main" id="{20003A3A-9638-4414-94FC-97FC0DA9DD1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34053" y="307429"/>
              <a:ext cx="1140378" cy="235590"/>
            </a:xfrm>
            <a:prstGeom prst="rect">
              <a:avLst/>
            </a:prstGeom>
          </p:spPr>
        </p:pic>
        <p:pic>
          <p:nvPicPr>
            <p:cNvPr id="15" name="Graphic 8">
              <a:extLst>
                <a:ext uri="{FF2B5EF4-FFF2-40B4-BE49-F238E27FC236}">
                  <a16:creationId xmlns:a16="http://schemas.microsoft.com/office/drawing/2014/main" id="{DC8530F4-24B3-480A-895F-0BBAACBF155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43918" y="296767"/>
              <a:ext cx="1995407" cy="254884"/>
            </a:xfrm>
            <a:prstGeom prst="rect">
              <a:avLst/>
            </a:prstGeom>
          </p:spPr>
        </p:pic>
      </p:grpSp>
      <p:pic>
        <p:nvPicPr>
          <p:cNvPr id="3" name="Graphic 2">
            <a:extLst>
              <a:ext uri="{FF2B5EF4-FFF2-40B4-BE49-F238E27FC236}">
                <a16:creationId xmlns:a16="http://schemas.microsoft.com/office/drawing/2014/main" id="{C6F6D651-8DB6-475A-AF93-7D59CAB9138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16595" y="331762"/>
            <a:ext cx="2630519" cy="1578311"/>
          </a:xfrm>
          <a:prstGeom prst="rect">
            <a:avLst/>
          </a:prstGeom>
        </p:spPr>
      </p:pic>
      <p:pic>
        <p:nvPicPr>
          <p:cNvPr id="7" name="Graphic 6">
            <a:extLst>
              <a:ext uri="{FF2B5EF4-FFF2-40B4-BE49-F238E27FC236}">
                <a16:creationId xmlns:a16="http://schemas.microsoft.com/office/drawing/2014/main" id="{C3605940-B0E4-45C9-B8B4-72DFAABA32C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907744" y="1554045"/>
            <a:ext cx="6967661" cy="4418130"/>
          </a:xfrm>
          <a:prstGeom prst="rect">
            <a:avLst/>
          </a:prstGeom>
        </p:spPr>
      </p:pic>
    </p:spTree>
    <p:extLst>
      <p:ext uri="{BB962C8B-B14F-4D97-AF65-F5344CB8AC3E}">
        <p14:creationId xmlns:p14="http://schemas.microsoft.com/office/powerpoint/2010/main" val="1996716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BEACEC9F-AE9A-466B-B189-5DEDB53F415B}"/>
              </a:ext>
            </a:extLst>
          </p:cNvPr>
          <p:cNvSpPr>
            <a:spLocks noGrp="1"/>
          </p:cNvSpPr>
          <p:nvPr>
            <p:ph type="subTitle" idx="1"/>
          </p:nvPr>
        </p:nvSpPr>
        <p:spPr>
          <a:xfrm>
            <a:off x="720969" y="3015763"/>
            <a:ext cx="10632831" cy="2242038"/>
          </a:xfrm>
        </p:spPr>
        <p:txBody>
          <a:bodyPr>
            <a:normAutofit/>
          </a:bodyPr>
          <a:lstStyle/>
          <a:p>
            <a:pPr marL="342900" indent="-342900">
              <a:buFont typeface="Arial" panose="020B0604020202020204" pitchFamily="34" charset="0"/>
              <a:buChar char="•"/>
            </a:pPr>
            <a:r>
              <a:rPr lang="en-US" sz="2400" dirty="0"/>
              <a:t>You can also use the Shopping option on Google itself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Clicking on this will give you items available based on product reviews and price. </a:t>
            </a:r>
            <a:r>
              <a:rPr lang="en-US" sz="2400" b="1" dirty="0"/>
              <a:t>Check it out!</a:t>
            </a:r>
          </a:p>
          <a:p>
            <a:endParaRPr lang="el-GR" dirty="0"/>
          </a:p>
        </p:txBody>
      </p:sp>
      <p:pic>
        <p:nvPicPr>
          <p:cNvPr id="4" name="Εικόνα 3">
            <a:extLst>
              <a:ext uri="{FF2B5EF4-FFF2-40B4-BE49-F238E27FC236}">
                <a16:creationId xmlns:a16="http://schemas.microsoft.com/office/drawing/2014/main" id="{D1958262-7F3D-4745-A623-8F2239DDE5DA}"/>
              </a:ext>
            </a:extLst>
          </p:cNvPr>
          <p:cNvPicPr>
            <a:picLocks noChangeAspect="1"/>
          </p:cNvPicPr>
          <p:nvPr/>
        </p:nvPicPr>
        <p:blipFill>
          <a:blip r:embed="rId2"/>
          <a:stretch>
            <a:fillRect/>
          </a:stretch>
        </p:blipFill>
        <p:spPr>
          <a:xfrm>
            <a:off x="8665409" y="2569408"/>
            <a:ext cx="1261981" cy="1261981"/>
          </a:xfrm>
          <a:prstGeom prst="rect">
            <a:avLst/>
          </a:prstGeom>
        </p:spPr>
      </p:pic>
    </p:spTree>
    <p:extLst>
      <p:ext uri="{BB962C8B-B14F-4D97-AF65-F5344CB8AC3E}">
        <p14:creationId xmlns:p14="http://schemas.microsoft.com/office/powerpoint/2010/main" val="91232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7CE6AF81-EBC6-4666-9BF8-B5A23F330E70}"/>
              </a:ext>
            </a:extLst>
          </p:cNvPr>
          <p:cNvSpPr>
            <a:spLocks noGrp="1"/>
          </p:cNvSpPr>
          <p:nvPr>
            <p:ph sz="half" idx="1"/>
          </p:nvPr>
        </p:nvSpPr>
        <p:spPr>
          <a:xfrm>
            <a:off x="7763608" y="2006600"/>
            <a:ext cx="3886200" cy="4106864"/>
          </a:xfrm>
        </p:spPr>
        <p:txBody>
          <a:bodyPr/>
          <a:lstStyle/>
          <a:p>
            <a:pPr marL="0" indent="0">
              <a:lnSpc>
                <a:spcPct val="200000"/>
              </a:lnSpc>
              <a:buNone/>
            </a:pPr>
            <a:r>
              <a:rPr lang="en-US" sz="2400" dirty="0"/>
              <a:t>If you click on one of the suggested items you will see the product details </a:t>
            </a:r>
          </a:p>
          <a:p>
            <a:pPr marL="0" indent="0">
              <a:lnSpc>
                <a:spcPct val="200000"/>
              </a:lnSpc>
              <a:buNone/>
            </a:pPr>
            <a:r>
              <a:rPr lang="en-US" sz="2400" dirty="0"/>
              <a:t>and details of the sellers</a:t>
            </a:r>
          </a:p>
          <a:p>
            <a:endParaRPr lang="el-GR" dirty="0"/>
          </a:p>
        </p:txBody>
      </p:sp>
      <p:sp>
        <p:nvSpPr>
          <p:cNvPr id="4" name="Τίτλος 3">
            <a:extLst>
              <a:ext uri="{FF2B5EF4-FFF2-40B4-BE49-F238E27FC236}">
                <a16:creationId xmlns:a16="http://schemas.microsoft.com/office/drawing/2014/main" id="{99EB7FC0-27A6-4065-804B-E9086DACB6F6}"/>
              </a:ext>
            </a:extLst>
          </p:cNvPr>
          <p:cNvSpPr>
            <a:spLocks noGrp="1"/>
          </p:cNvSpPr>
          <p:nvPr>
            <p:ph type="title"/>
          </p:nvPr>
        </p:nvSpPr>
        <p:spPr/>
        <p:txBody>
          <a:bodyPr/>
          <a:lstStyle/>
          <a:p>
            <a:r>
              <a:rPr lang="en-US" dirty="0"/>
              <a:t>Step 2: Find an item you like using Google shopping</a:t>
            </a:r>
            <a:endParaRPr lang="el-GR" dirty="0"/>
          </a:p>
        </p:txBody>
      </p:sp>
      <p:pic>
        <p:nvPicPr>
          <p:cNvPr id="15" name="Εικόνα 14">
            <a:extLst>
              <a:ext uri="{FF2B5EF4-FFF2-40B4-BE49-F238E27FC236}">
                <a16:creationId xmlns:a16="http://schemas.microsoft.com/office/drawing/2014/main" id="{560F697A-81AB-487F-8BF4-684720445FDC}"/>
              </a:ext>
            </a:extLst>
          </p:cNvPr>
          <p:cNvPicPr>
            <a:picLocks noChangeAspect="1"/>
          </p:cNvPicPr>
          <p:nvPr/>
        </p:nvPicPr>
        <p:blipFill rotWithShape="1">
          <a:blip r:embed="rId2"/>
          <a:srcRect l="-721" t="19722" r="1129" b="8846"/>
          <a:stretch/>
        </p:blipFill>
        <p:spPr>
          <a:xfrm>
            <a:off x="79131" y="2268415"/>
            <a:ext cx="7297614" cy="2944253"/>
          </a:xfrm>
          <a:prstGeom prst="rect">
            <a:avLst/>
          </a:prstGeom>
        </p:spPr>
      </p:pic>
    </p:spTree>
    <p:extLst>
      <p:ext uri="{BB962C8B-B14F-4D97-AF65-F5344CB8AC3E}">
        <p14:creationId xmlns:p14="http://schemas.microsoft.com/office/powerpoint/2010/main" val="92284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8575F4-B598-4177-8791-E74EAA18ABAF}"/>
              </a:ext>
            </a:extLst>
          </p:cNvPr>
          <p:cNvSpPr>
            <a:spLocks noGrp="1"/>
          </p:cNvSpPr>
          <p:nvPr>
            <p:ph type="title"/>
          </p:nvPr>
        </p:nvSpPr>
        <p:spPr/>
        <p:txBody>
          <a:bodyPr/>
          <a:lstStyle/>
          <a:p>
            <a:r>
              <a:rPr lang="en-US" dirty="0"/>
              <a:t>Step 3:Choose the quantity that you want</a:t>
            </a:r>
            <a:br>
              <a:rPr lang="el-GR" dirty="0"/>
            </a:br>
            <a:endParaRPr lang="el-GR" dirty="0"/>
          </a:p>
        </p:txBody>
      </p:sp>
      <p:pic>
        <p:nvPicPr>
          <p:cNvPr id="5" name="Εικόνα 4">
            <a:extLst>
              <a:ext uri="{FF2B5EF4-FFF2-40B4-BE49-F238E27FC236}">
                <a16:creationId xmlns:a16="http://schemas.microsoft.com/office/drawing/2014/main" id="{487C934E-BB78-4486-9F1D-9C790B098BAC}"/>
              </a:ext>
            </a:extLst>
          </p:cNvPr>
          <p:cNvPicPr>
            <a:picLocks noChangeAspect="1"/>
          </p:cNvPicPr>
          <p:nvPr/>
        </p:nvPicPr>
        <p:blipFill rotWithShape="1">
          <a:blip r:embed="rId2"/>
          <a:srcRect l="8526" t="34763" r="43970" b="26083"/>
          <a:stretch/>
        </p:blipFill>
        <p:spPr>
          <a:xfrm>
            <a:off x="1150865" y="1652954"/>
            <a:ext cx="7661441" cy="3552092"/>
          </a:xfrm>
          <a:prstGeom prst="rect">
            <a:avLst/>
          </a:prstGeom>
        </p:spPr>
      </p:pic>
      <p:sp>
        <p:nvSpPr>
          <p:cNvPr id="6" name="Βέλος: Αριστερό 5">
            <a:extLst>
              <a:ext uri="{FF2B5EF4-FFF2-40B4-BE49-F238E27FC236}">
                <a16:creationId xmlns:a16="http://schemas.microsoft.com/office/drawing/2014/main" id="{403BAAEB-3D4A-42C8-A311-DAE387B89C99}"/>
              </a:ext>
            </a:extLst>
          </p:cNvPr>
          <p:cNvSpPr/>
          <p:nvPr/>
        </p:nvSpPr>
        <p:spPr>
          <a:xfrm>
            <a:off x="8812306" y="2199762"/>
            <a:ext cx="1640541" cy="8516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449463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F23401-FECD-4A3B-B27A-1090A6DF70B7}"/>
              </a:ext>
            </a:extLst>
          </p:cNvPr>
          <p:cNvSpPr>
            <a:spLocks noGrp="1"/>
          </p:cNvSpPr>
          <p:nvPr>
            <p:ph type="title"/>
          </p:nvPr>
        </p:nvSpPr>
        <p:spPr/>
        <p:txBody>
          <a:bodyPr>
            <a:normAutofit fontScale="90000"/>
          </a:bodyPr>
          <a:lstStyle/>
          <a:p>
            <a:r>
              <a:rPr lang="en-US" dirty="0"/>
              <a:t>Step 4: Continue shopping or buy your product</a:t>
            </a:r>
            <a:br>
              <a:rPr lang="en-US" dirty="0"/>
            </a:br>
            <a:br>
              <a:rPr lang="en-US" dirty="0"/>
            </a:br>
            <a:endParaRPr lang="el-GR" dirty="0"/>
          </a:p>
        </p:txBody>
      </p:sp>
      <p:pic>
        <p:nvPicPr>
          <p:cNvPr id="4" name="Θέση περιεχομένου 3">
            <a:extLst>
              <a:ext uri="{FF2B5EF4-FFF2-40B4-BE49-F238E27FC236}">
                <a16:creationId xmlns:a16="http://schemas.microsoft.com/office/drawing/2014/main" id="{1794030E-6588-4EA8-85B2-13B251B930FE}"/>
              </a:ext>
            </a:extLst>
          </p:cNvPr>
          <p:cNvPicPr>
            <a:picLocks noGrp="1" noChangeAspect="1"/>
          </p:cNvPicPr>
          <p:nvPr>
            <p:ph idx="1"/>
          </p:nvPr>
        </p:nvPicPr>
        <p:blipFill rotWithShape="1">
          <a:blip r:embed="rId2"/>
          <a:srcRect l="15965" t="-2388"/>
          <a:stretch/>
        </p:blipFill>
        <p:spPr>
          <a:xfrm>
            <a:off x="2380085" y="2908891"/>
            <a:ext cx="7844204" cy="1804194"/>
          </a:xfrm>
          <a:prstGeom prst="rect">
            <a:avLst/>
          </a:prstGeom>
        </p:spPr>
      </p:pic>
      <p:sp>
        <p:nvSpPr>
          <p:cNvPr id="6" name="TextBox 5">
            <a:extLst>
              <a:ext uri="{FF2B5EF4-FFF2-40B4-BE49-F238E27FC236}">
                <a16:creationId xmlns:a16="http://schemas.microsoft.com/office/drawing/2014/main" id="{8D2281C1-C8B7-4957-A50C-A09A07EA5675}"/>
              </a:ext>
            </a:extLst>
          </p:cNvPr>
          <p:cNvSpPr txBox="1"/>
          <p:nvPr/>
        </p:nvSpPr>
        <p:spPr>
          <a:xfrm>
            <a:off x="838200" y="1827926"/>
            <a:ext cx="6804512" cy="1569660"/>
          </a:xfrm>
          <a:prstGeom prst="rect">
            <a:avLst/>
          </a:prstGeom>
          <a:noFill/>
        </p:spPr>
        <p:txBody>
          <a:bodyPr wrap="square">
            <a:spAutoFit/>
          </a:bodyPr>
          <a:lstStyle/>
          <a:p>
            <a:r>
              <a:rPr lang="en-US" sz="2400" dirty="0"/>
              <a:t>Now you can Continue Shopping if you want to buy other items from this website or to click on Go To Cart and pay for the item you have chosen. </a:t>
            </a:r>
            <a:endParaRPr lang="el-GR" sz="2400" dirty="0"/>
          </a:p>
        </p:txBody>
      </p:sp>
    </p:spTree>
    <p:extLst>
      <p:ext uri="{BB962C8B-B14F-4D97-AF65-F5344CB8AC3E}">
        <p14:creationId xmlns:p14="http://schemas.microsoft.com/office/powerpoint/2010/main" val="4146762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759987-EB9D-49A8-99A6-EFAE1967DE49}"/>
              </a:ext>
            </a:extLst>
          </p:cNvPr>
          <p:cNvSpPr>
            <a:spLocks noGrp="1"/>
          </p:cNvSpPr>
          <p:nvPr>
            <p:ph type="title"/>
          </p:nvPr>
        </p:nvSpPr>
        <p:spPr/>
        <p:txBody>
          <a:bodyPr/>
          <a:lstStyle/>
          <a:p>
            <a:r>
              <a:rPr lang="en-US" dirty="0"/>
              <a:t>Step 5: Checkout and pay</a:t>
            </a:r>
            <a:br>
              <a:rPr lang="en-US" dirty="0"/>
            </a:br>
            <a:endParaRPr lang="el-GR" dirty="0"/>
          </a:p>
        </p:txBody>
      </p:sp>
      <p:sp>
        <p:nvSpPr>
          <p:cNvPr id="3" name="Θέση περιεχομένου 2">
            <a:extLst>
              <a:ext uri="{FF2B5EF4-FFF2-40B4-BE49-F238E27FC236}">
                <a16:creationId xmlns:a16="http://schemas.microsoft.com/office/drawing/2014/main" id="{8AB997A5-C47C-415E-A145-363904FB2152}"/>
              </a:ext>
            </a:extLst>
          </p:cNvPr>
          <p:cNvSpPr>
            <a:spLocks noGrp="1"/>
          </p:cNvSpPr>
          <p:nvPr>
            <p:ph idx="1"/>
          </p:nvPr>
        </p:nvSpPr>
        <p:spPr>
          <a:xfrm>
            <a:off x="943708" y="2295525"/>
            <a:ext cx="5738446" cy="1146175"/>
          </a:xfrm>
        </p:spPr>
        <p:txBody>
          <a:bodyPr/>
          <a:lstStyle/>
          <a:p>
            <a:endParaRPr lang="en-US" dirty="0"/>
          </a:p>
          <a:p>
            <a:pPr marL="0" indent="0">
              <a:buNone/>
            </a:pPr>
            <a:r>
              <a:rPr lang="en-US" dirty="0"/>
              <a:t>To pay for your item click on the Checkout button.</a:t>
            </a:r>
            <a:endParaRPr lang="el-GR" dirty="0"/>
          </a:p>
        </p:txBody>
      </p:sp>
      <p:pic>
        <p:nvPicPr>
          <p:cNvPr id="5" name="Εικόνα 4">
            <a:extLst>
              <a:ext uri="{FF2B5EF4-FFF2-40B4-BE49-F238E27FC236}">
                <a16:creationId xmlns:a16="http://schemas.microsoft.com/office/drawing/2014/main" id="{E39E3177-29AE-409D-ABCB-CAB8D36C8BBF}"/>
              </a:ext>
            </a:extLst>
          </p:cNvPr>
          <p:cNvPicPr>
            <a:picLocks noChangeAspect="1"/>
          </p:cNvPicPr>
          <p:nvPr/>
        </p:nvPicPr>
        <p:blipFill rotWithShape="1">
          <a:blip r:embed="rId2"/>
          <a:srcRect l="58053" t="40116" r="11587" b="10857"/>
          <a:stretch/>
        </p:blipFill>
        <p:spPr>
          <a:xfrm>
            <a:off x="6769010" y="2470638"/>
            <a:ext cx="4010359" cy="3642826"/>
          </a:xfrm>
          <a:prstGeom prst="rect">
            <a:avLst/>
          </a:prstGeom>
        </p:spPr>
      </p:pic>
      <p:sp>
        <p:nvSpPr>
          <p:cNvPr id="6" name="Βέλος: Δεξιό 5">
            <a:extLst>
              <a:ext uri="{FF2B5EF4-FFF2-40B4-BE49-F238E27FC236}">
                <a16:creationId xmlns:a16="http://schemas.microsoft.com/office/drawing/2014/main" id="{73E1A7E7-8E1E-470F-A8E3-4C70878C7CD9}"/>
              </a:ext>
            </a:extLst>
          </p:cNvPr>
          <p:cNvSpPr/>
          <p:nvPr/>
        </p:nvSpPr>
        <p:spPr>
          <a:xfrm>
            <a:off x="5029200" y="4440116"/>
            <a:ext cx="1739810" cy="8264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83670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AC42CD-BE5B-48D5-B598-7E4999C34D15}"/>
              </a:ext>
            </a:extLst>
          </p:cNvPr>
          <p:cNvSpPr>
            <a:spLocks noGrp="1"/>
          </p:cNvSpPr>
          <p:nvPr>
            <p:ph type="title"/>
          </p:nvPr>
        </p:nvSpPr>
        <p:spPr/>
        <p:txBody>
          <a:bodyPr/>
          <a:lstStyle/>
          <a:p>
            <a:r>
              <a:rPr lang="en-US" dirty="0"/>
              <a:t>Step 6: Create an account before you buy</a:t>
            </a:r>
            <a:endParaRPr lang="el-GR" dirty="0"/>
          </a:p>
        </p:txBody>
      </p:sp>
      <p:pic>
        <p:nvPicPr>
          <p:cNvPr id="5" name="Θέση περιεχομένου 4">
            <a:extLst>
              <a:ext uri="{FF2B5EF4-FFF2-40B4-BE49-F238E27FC236}">
                <a16:creationId xmlns:a16="http://schemas.microsoft.com/office/drawing/2014/main" id="{2419625A-0DCE-4138-82F3-FF63DCBB684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944" t="11706" r="11036" b="23166"/>
          <a:stretch/>
        </p:blipFill>
        <p:spPr>
          <a:xfrm>
            <a:off x="1377388" y="1688123"/>
            <a:ext cx="9103043" cy="4220308"/>
          </a:xfrm>
        </p:spPr>
      </p:pic>
    </p:spTree>
    <p:extLst>
      <p:ext uri="{BB962C8B-B14F-4D97-AF65-F5344CB8AC3E}">
        <p14:creationId xmlns:p14="http://schemas.microsoft.com/office/powerpoint/2010/main" val="2986149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89B1CC-7938-4916-B519-2212854E4ADC}"/>
              </a:ext>
            </a:extLst>
          </p:cNvPr>
          <p:cNvSpPr>
            <a:spLocks noGrp="1"/>
          </p:cNvSpPr>
          <p:nvPr>
            <p:ph type="title"/>
          </p:nvPr>
        </p:nvSpPr>
        <p:spPr/>
        <p:txBody>
          <a:bodyPr>
            <a:noAutofit/>
          </a:bodyPr>
          <a:lstStyle/>
          <a:p>
            <a:r>
              <a:rPr lang="en-US" dirty="0"/>
              <a:t>Step 7: Finalize checking out</a:t>
            </a:r>
            <a:br>
              <a:rPr lang="en-US" dirty="0"/>
            </a:br>
            <a:br>
              <a:rPr lang="en-US" dirty="0"/>
            </a:br>
            <a:endParaRPr lang="el-GR" dirty="0"/>
          </a:p>
        </p:txBody>
      </p:sp>
      <p:sp>
        <p:nvSpPr>
          <p:cNvPr id="3" name="Θέση περιεχομένου 2">
            <a:extLst>
              <a:ext uri="{FF2B5EF4-FFF2-40B4-BE49-F238E27FC236}">
                <a16:creationId xmlns:a16="http://schemas.microsoft.com/office/drawing/2014/main" id="{10EF9A20-BFFD-470F-ACE3-1181C79A8AAA}"/>
              </a:ext>
            </a:extLst>
          </p:cNvPr>
          <p:cNvSpPr>
            <a:spLocks noGrp="1"/>
          </p:cNvSpPr>
          <p:nvPr>
            <p:ph idx="1"/>
          </p:nvPr>
        </p:nvSpPr>
        <p:spPr/>
        <p:txBody>
          <a:bodyPr>
            <a:normAutofit/>
          </a:bodyPr>
          <a:lstStyle/>
          <a:p>
            <a:pPr>
              <a:lnSpc>
                <a:spcPct val="200000"/>
              </a:lnSpc>
            </a:pPr>
            <a:r>
              <a:rPr lang="en-US" sz="2400" dirty="0"/>
              <a:t>You will need to complete all the boxes with your information</a:t>
            </a:r>
          </a:p>
          <a:p>
            <a:pPr marL="0" indent="0">
              <a:lnSpc>
                <a:spcPct val="200000"/>
              </a:lnSpc>
              <a:buNone/>
            </a:pPr>
            <a:r>
              <a:rPr lang="en-US" sz="2400" dirty="0"/>
              <a:t>(such as your email, name and address)</a:t>
            </a:r>
          </a:p>
          <a:p>
            <a:pPr>
              <a:lnSpc>
                <a:spcPct val="200000"/>
              </a:lnSpc>
            </a:pPr>
            <a:r>
              <a:rPr lang="en-US" sz="2400" dirty="0"/>
              <a:t>Press </a:t>
            </a:r>
            <a:r>
              <a:rPr lang="en-US" sz="2400"/>
              <a:t>“CONTINUE”</a:t>
            </a:r>
            <a:endParaRPr lang="el-GR" sz="2400" dirty="0"/>
          </a:p>
        </p:txBody>
      </p:sp>
      <p:pic>
        <p:nvPicPr>
          <p:cNvPr id="9" name="Εικόνα 8">
            <a:extLst>
              <a:ext uri="{FF2B5EF4-FFF2-40B4-BE49-F238E27FC236}">
                <a16:creationId xmlns:a16="http://schemas.microsoft.com/office/drawing/2014/main" id="{094D8CC9-031B-47EF-B14C-D38E224C954D}"/>
              </a:ext>
            </a:extLst>
          </p:cNvPr>
          <p:cNvPicPr>
            <a:picLocks noChangeAspect="1"/>
          </p:cNvPicPr>
          <p:nvPr/>
        </p:nvPicPr>
        <p:blipFill rotWithShape="1">
          <a:blip r:embed="rId2"/>
          <a:srcRect l="26755" t="61282" r="56154" b="27570"/>
          <a:stretch/>
        </p:blipFill>
        <p:spPr>
          <a:xfrm>
            <a:off x="3691047" y="3920100"/>
            <a:ext cx="2083777" cy="764567"/>
          </a:xfrm>
          <a:prstGeom prst="rect">
            <a:avLst/>
          </a:prstGeom>
        </p:spPr>
      </p:pic>
    </p:spTree>
    <p:extLst>
      <p:ext uri="{BB962C8B-B14F-4D97-AF65-F5344CB8AC3E}">
        <p14:creationId xmlns:p14="http://schemas.microsoft.com/office/powerpoint/2010/main" val="1808307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D5C8FA-420B-4C89-BCD2-ED0536C1876A}"/>
              </a:ext>
            </a:extLst>
          </p:cNvPr>
          <p:cNvSpPr>
            <a:spLocks noGrp="1"/>
          </p:cNvSpPr>
          <p:nvPr>
            <p:ph type="title"/>
          </p:nvPr>
        </p:nvSpPr>
        <p:spPr/>
        <p:txBody>
          <a:bodyPr/>
          <a:lstStyle/>
          <a:p>
            <a:r>
              <a:rPr lang="en-US" dirty="0"/>
              <a:t>Step 8: Choose the way of payment and CONTINUE</a:t>
            </a:r>
            <a:endParaRPr lang="el-GR" dirty="0"/>
          </a:p>
        </p:txBody>
      </p:sp>
      <p:pic>
        <p:nvPicPr>
          <p:cNvPr id="5" name="Θέση περιεχομένου 4">
            <a:extLst>
              <a:ext uri="{FF2B5EF4-FFF2-40B4-BE49-F238E27FC236}">
                <a16:creationId xmlns:a16="http://schemas.microsoft.com/office/drawing/2014/main" id="{B3165BB2-1FED-48D5-A1A6-49E38F9AF8BD}"/>
              </a:ext>
            </a:extLst>
          </p:cNvPr>
          <p:cNvPicPr>
            <a:picLocks noGrp="1" noChangeAspect="1"/>
          </p:cNvPicPr>
          <p:nvPr>
            <p:ph idx="1"/>
          </p:nvPr>
        </p:nvPicPr>
        <p:blipFill rotWithShape="1">
          <a:blip r:embed="rId2"/>
          <a:srcRect l="29466" t="21441" r="10473" b="36939"/>
          <a:stretch/>
        </p:blipFill>
        <p:spPr>
          <a:xfrm>
            <a:off x="1635210" y="2057400"/>
            <a:ext cx="9135368" cy="3560884"/>
          </a:xfrm>
        </p:spPr>
      </p:pic>
      <p:sp>
        <p:nvSpPr>
          <p:cNvPr id="6" name="Βέλος: Δεξιό 5">
            <a:extLst>
              <a:ext uri="{FF2B5EF4-FFF2-40B4-BE49-F238E27FC236}">
                <a16:creationId xmlns:a16="http://schemas.microsoft.com/office/drawing/2014/main" id="{E3AA82DF-17C2-4EF9-9EF0-EF9A0DFF2389}"/>
              </a:ext>
            </a:extLst>
          </p:cNvPr>
          <p:cNvSpPr/>
          <p:nvPr/>
        </p:nvSpPr>
        <p:spPr>
          <a:xfrm>
            <a:off x="567024" y="4474921"/>
            <a:ext cx="1028700" cy="49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84003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684815-4460-4EC5-9762-D43E73B98F95}"/>
              </a:ext>
            </a:extLst>
          </p:cNvPr>
          <p:cNvSpPr>
            <a:spLocks noGrp="1"/>
          </p:cNvSpPr>
          <p:nvPr>
            <p:ph type="title"/>
          </p:nvPr>
        </p:nvSpPr>
        <p:spPr/>
        <p:txBody>
          <a:bodyPr>
            <a:normAutofit/>
          </a:bodyPr>
          <a:lstStyle/>
          <a:p>
            <a:r>
              <a:rPr lang="en-US" dirty="0"/>
              <a:t>Step 9:</a:t>
            </a:r>
            <a:br>
              <a:rPr lang="en-US" dirty="0"/>
            </a:br>
            <a:r>
              <a:rPr lang="en-US" dirty="0"/>
              <a:t>Insert your credit card details and CONTINUE</a:t>
            </a:r>
            <a:endParaRPr lang="el-GR" dirty="0"/>
          </a:p>
        </p:txBody>
      </p:sp>
      <p:pic>
        <p:nvPicPr>
          <p:cNvPr id="5" name="Θέση περιεχομένου 4">
            <a:extLst>
              <a:ext uri="{FF2B5EF4-FFF2-40B4-BE49-F238E27FC236}">
                <a16:creationId xmlns:a16="http://schemas.microsoft.com/office/drawing/2014/main" id="{B9FC07CB-5261-43A3-A387-5DB277FE1C01}"/>
              </a:ext>
            </a:extLst>
          </p:cNvPr>
          <p:cNvPicPr>
            <a:picLocks noGrp="1" noChangeAspect="1"/>
          </p:cNvPicPr>
          <p:nvPr>
            <p:ph idx="1"/>
          </p:nvPr>
        </p:nvPicPr>
        <p:blipFill rotWithShape="1">
          <a:blip r:embed="rId2"/>
          <a:srcRect l="465" t="19815" r="61842" b="23665"/>
          <a:stretch/>
        </p:blipFill>
        <p:spPr>
          <a:xfrm>
            <a:off x="1435044" y="1812237"/>
            <a:ext cx="6330460" cy="5045763"/>
          </a:xfrm>
        </p:spPr>
      </p:pic>
    </p:spTree>
    <p:extLst>
      <p:ext uri="{BB962C8B-B14F-4D97-AF65-F5344CB8AC3E}">
        <p14:creationId xmlns:p14="http://schemas.microsoft.com/office/powerpoint/2010/main" val="2926403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1F3034-2955-437E-BD84-E0123C61F308}"/>
              </a:ext>
            </a:extLst>
          </p:cNvPr>
          <p:cNvSpPr>
            <a:spLocks noGrp="1"/>
          </p:cNvSpPr>
          <p:nvPr>
            <p:ph type="ctrTitle"/>
          </p:nvPr>
        </p:nvSpPr>
        <p:spPr>
          <a:xfrm>
            <a:off x="2866292" y="1617784"/>
            <a:ext cx="8449406" cy="756139"/>
          </a:xfrm>
        </p:spPr>
        <p:txBody>
          <a:bodyPr>
            <a:normAutofit fontScale="90000"/>
          </a:bodyPr>
          <a:lstStyle/>
          <a:p>
            <a:br>
              <a:rPr lang="en-US" dirty="0"/>
            </a:br>
            <a:r>
              <a:rPr lang="en-US" sz="4000" dirty="0"/>
              <a:t>Step 10: Insert extra password</a:t>
            </a:r>
            <a:endParaRPr lang="el-GR" sz="4000" dirty="0"/>
          </a:p>
        </p:txBody>
      </p:sp>
      <p:sp>
        <p:nvSpPr>
          <p:cNvPr id="3" name="Υπότιτλος 2">
            <a:extLst>
              <a:ext uri="{FF2B5EF4-FFF2-40B4-BE49-F238E27FC236}">
                <a16:creationId xmlns:a16="http://schemas.microsoft.com/office/drawing/2014/main" id="{71B6E789-136E-48A6-9913-F4A9CA281459}"/>
              </a:ext>
            </a:extLst>
          </p:cNvPr>
          <p:cNvSpPr>
            <a:spLocks noGrp="1"/>
          </p:cNvSpPr>
          <p:nvPr>
            <p:ph type="subTitle" idx="1"/>
          </p:nvPr>
        </p:nvSpPr>
        <p:spPr>
          <a:xfrm>
            <a:off x="483576" y="2787162"/>
            <a:ext cx="10940562" cy="2329962"/>
          </a:xfrm>
        </p:spPr>
        <p:txBody>
          <a:bodyPr>
            <a:normAutofit/>
          </a:bodyPr>
          <a:lstStyle/>
          <a:p>
            <a:pPr marL="342900" indent="-342900">
              <a:lnSpc>
                <a:spcPct val="150000"/>
              </a:lnSpc>
              <a:buFont typeface="Arial" panose="020B0604020202020204" pitchFamily="34" charset="0"/>
              <a:buChar char="•"/>
            </a:pPr>
            <a:r>
              <a:rPr lang="en-US" dirty="0"/>
              <a:t>You may be asked for another password depending on your bank you will receive on your smart phone</a:t>
            </a:r>
          </a:p>
          <a:p>
            <a:pPr marL="342900" indent="-342900">
              <a:lnSpc>
                <a:spcPct val="150000"/>
              </a:lnSpc>
              <a:buFont typeface="Arial" panose="020B0604020202020204" pitchFamily="34" charset="0"/>
              <a:buChar char="•"/>
            </a:pPr>
            <a:r>
              <a:rPr lang="en-US" dirty="0"/>
              <a:t>Once you’ve given the right password, your order will go through.</a:t>
            </a:r>
          </a:p>
          <a:p>
            <a:pPr marL="342900" indent="-342900">
              <a:lnSpc>
                <a:spcPct val="150000"/>
              </a:lnSpc>
              <a:buFont typeface="Arial" panose="020B0604020202020204" pitchFamily="34" charset="0"/>
              <a:buChar char="•"/>
            </a:pPr>
            <a:r>
              <a:rPr lang="en-US" dirty="0"/>
              <a:t>You should receive an email confirming that your order has been received.</a:t>
            </a:r>
            <a:endParaRPr lang="el-GR" dirty="0"/>
          </a:p>
        </p:txBody>
      </p:sp>
    </p:spTree>
    <p:extLst>
      <p:ext uri="{BB962C8B-B14F-4D97-AF65-F5344CB8AC3E}">
        <p14:creationId xmlns:p14="http://schemas.microsoft.com/office/powerpoint/2010/main" val="405037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4B5EAB"/>
                </a:solidFill>
              </a:rPr>
              <a:t>Learning Outcomes</a:t>
            </a:r>
            <a:endParaRPr lang="en-US" b="1" dirty="0"/>
          </a:p>
        </p:txBody>
      </p:sp>
      <p:sp>
        <p:nvSpPr>
          <p:cNvPr id="3" name="Content Placeholder 2"/>
          <p:cNvSpPr>
            <a:spLocks noGrp="1"/>
          </p:cNvSpPr>
          <p:nvPr>
            <p:ph idx="1"/>
          </p:nvPr>
        </p:nvSpPr>
        <p:spPr/>
        <p:txBody>
          <a:bodyPr/>
          <a:lstStyle/>
          <a:p>
            <a:pPr marL="0" indent="0">
              <a:buNone/>
            </a:pPr>
            <a:r>
              <a:rPr lang="en-US" sz="2400" b="1" dirty="0"/>
              <a:t>Participants will be introduced to the world of online shopping </a:t>
            </a:r>
          </a:p>
          <a:p>
            <a:pPr marL="0" indent="0">
              <a:buNone/>
            </a:pPr>
            <a:r>
              <a:rPr lang="en-US" sz="2400" b="1" dirty="0"/>
              <a:t>and access online shops.</a:t>
            </a:r>
          </a:p>
          <a:p>
            <a:pPr marL="0" indent="0">
              <a:buNone/>
            </a:pPr>
            <a:endParaRPr lang="en-US" dirty="0"/>
          </a:p>
        </p:txBody>
      </p:sp>
    </p:spTree>
    <p:extLst>
      <p:ext uri="{BB962C8B-B14F-4D97-AF65-F5344CB8AC3E}">
        <p14:creationId xmlns:p14="http://schemas.microsoft.com/office/powerpoint/2010/main" val="2937287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62EE22-9B4D-4C69-B9AC-9490EA3331B3}"/>
              </a:ext>
            </a:extLst>
          </p:cNvPr>
          <p:cNvSpPr>
            <a:spLocks noGrp="1"/>
          </p:cNvSpPr>
          <p:nvPr>
            <p:ph type="ctrTitle"/>
          </p:nvPr>
        </p:nvSpPr>
        <p:spPr>
          <a:xfrm>
            <a:off x="2998177" y="908237"/>
            <a:ext cx="8566638" cy="1890347"/>
          </a:xfrm>
        </p:spPr>
        <p:txBody>
          <a:bodyPr/>
          <a:lstStyle/>
          <a:p>
            <a:r>
              <a:rPr lang="en-US" dirty="0"/>
              <a:t>Congratulations! </a:t>
            </a:r>
            <a:br>
              <a:rPr lang="en-US" dirty="0"/>
            </a:br>
            <a:r>
              <a:rPr lang="en-US" dirty="0"/>
              <a:t>You did it!</a:t>
            </a:r>
            <a:endParaRPr lang="el-GR" dirty="0"/>
          </a:p>
        </p:txBody>
      </p:sp>
      <p:pic>
        <p:nvPicPr>
          <p:cNvPr id="5" name="Εικόνα 4">
            <a:extLst>
              <a:ext uri="{FF2B5EF4-FFF2-40B4-BE49-F238E27FC236}">
                <a16:creationId xmlns:a16="http://schemas.microsoft.com/office/drawing/2014/main" id="{B47CD4F9-092D-4CDA-9A86-E15C9250FB91}"/>
              </a:ext>
            </a:extLst>
          </p:cNvPr>
          <p:cNvPicPr>
            <a:picLocks noChangeAspect="1"/>
          </p:cNvPicPr>
          <p:nvPr/>
        </p:nvPicPr>
        <p:blipFill>
          <a:blip r:embed="rId2"/>
          <a:stretch>
            <a:fillRect/>
          </a:stretch>
        </p:blipFill>
        <p:spPr>
          <a:xfrm>
            <a:off x="2751992" y="3115107"/>
            <a:ext cx="7725508" cy="2988806"/>
          </a:xfrm>
          <a:prstGeom prst="rect">
            <a:avLst/>
          </a:prstGeom>
        </p:spPr>
      </p:pic>
    </p:spTree>
    <p:extLst>
      <p:ext uri="{BB962C8B-B14F-4D97-AF65-F5344CB8AC3E}">
        <p14:creationId xmlns:p14="http://schemas.microsoft.com/office/powerpoint/2010/main" val="2550154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D6F74E3-2BBA-4901-88F6-343A478A1A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08499" y="809624"/>
            <a:ext cx="3175002" cy="1905002"/>
          </a:xfrm>
          <a:prstGeom prst="rect">
            <a:avLst/>
          </a:prstGeom>
        </p:spPr>
      </p:pic>
      <p:pic>
        <p:nvPicPr>
          <p:cNvPr id="6" name="Graphic 17">
            <a:hlinkClick r:id="rId4"/>
            <a:extLst>
              <a:ext uri="{FF2B5EF4-FFF2-40B4-BE49-F238E27FC236}">
                <a16:creationId xmlns:a16="http://schemas.microsoft.com/office/drawing/2014/main" id="{2F1BFEFD-F341-475D-AD52-EA12378E625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08364" y="4276219"/>
            <a:ext cx="2775272" cy="372489"/>
          </a:xfrm>
          <a:prstGeom prst="rect">
            <a:avLst/>
          </a:prstGeom>
        </p:spPr>
      </p:pic>
      <p:pic>
        <p:nvPicPr>
          <p:cNvPr id="7" name="Graphic 20">
            <a:hlinkClick r:id="rId7"/>
            <a:extLst>
              <a:ext uri="{FF2B5EF4-FFF2-40B4-BE49-F238E27FC236}">
                <a16:creationId xmlns:a16="http://schemas.microsoft.com/office/drawing/2014/main" id="{F0C4BAEA-943F-42DF-9DBA-F5FF82B5B76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69308" y="4872497"/>
            <a:ext cx="1653385" cy="341571"/>
          </a:xfrm>
          <a:prstGeom prst="rect">
            <a:avLst/>
          </a:prstGeom>
        </p:spPr>
      </p:pic>
      <p:pic>
        <p:nvPicPr>
          <p:cNvPr id="8" name="Graphic 8">
            <a:extLst>
              <a:ext uri="{FF2B5EF4-FFF2-40B4-BE49-F238E27FC236}">
                <a16:creationId xmlns:a16="http://schemas.microsoft.com/office/drawing/2014/main" id="{0E80242C-B59B-452D-AFCE-412EB1EE7B2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472" y="5468774"/>
            <a:ext cx="2893056" cy="369545"/>
          </a:xfrm>
          <a:prstGeom prst="rect">
            <a:avLst/>
          </a:prstGeom>
        </p:spPr>
      </p:pic>
    </p:spTree>
    <p:extLst>
      <p:ext uri="{BB962C8B-B14F-4D97-AF65-F5344CB8AC3E}">
        <p14:creationId xmlns:p14="http://schemas.microsoft.com/office/powerpoint/2010/main" val="4172839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4B5EAB"/>
                </a:solidFill>
              </a:rPr>
              <a:t>Table of Contents</a:t>
            </a:r>
            <a:endParaRPr lang="en-US" b="1" dirty="0"/>
          </a:p>
        </p:txBody>
      </p:sp>
      <p:sp>
        <p:nvSpPr>
          <p:cNvPr id="3" name="Content Placeholder 2"/>
          <p:cNvSpPr>
            <a:spLocks noGrp="1"/>
          </p:cNvSpPr>
          <p:nvPr>
            <p:ph idx="1"/>
          </p:nvPr>
        </p:nvSpPr>
        <p:spPr/>
        <p:txBody>
          <a:bodyPr/>
          <a:lstStyle/>
          <a:p>
            <a:pPr>
              <a:lnSpc>
                <a:spcPct val="200000"/>
              </a:lnSpc>
              <a:spcBef>
                <a:spcPts val="0"/>
              </a:spcBef>
              <a:buSzPts val="2600"/>
            </a:pPr>
            <a:r>
              <a:rPr lang="en-US" sz="2400" dirty="0"/>
              <a:t>Presentation of online shopping</a:t>
            </a:r>
          </a:p>
          <a:p>
            <a:pPr>
              <a:lnSpc>
                <a:spcPct val="200000"/>
              </a:lnSpc>
              <a:spcBef>
                <a:spcPts val="0"/>
              </a:spcBef>
              <a:buSzPts val="2600"/>
            </a:pPr>
            <a:r>
              <a:rPr lang="en-US" sz="2400" dirty="0"/>
              <a:t>Benefits of online sopping</a:t>
            </a:r>
          </a:p>
          <a:p>
            <a:pPr>
              <a:lnSpc>
                <a:spcPct val="200000"/>
              </a:lnSpc>
              <a:spcBef>
                <a:spcPts val="0"/>
              </a:spcBef>
              <a:buSzPts val="2600"/>
            </a:pPr>
            <a:r>
              <a:rPr lang="en-US" sz="2400" dirty="0"/>
              <a:t>Ready to shop online? Follow the steps!</a:t>
            </a:r>
          </a:p>
          <a:p>
            <a:pPr marL="91440" lvl="0" indent="-165100" algn="l" rtl="0">
              <a:lnSpc>
                <a:spcPct val="90000"/>
              </a:lnSpc>
              <a:spcBef>
                <a:spcPts val="0"/>
              </a:spcBef>
              <a:spcAft>
                <a:spcPts val="0"/>
              </a:spcAft>
              <a:buSzPts val="2600"/>
              <a:buChar char=" "/>
            </a:pPr>
            <a:endParaRPr lang="en-US" dirty="0"/>
          </a:p>
        </p:txBody>
      </p:sp>
    </p:spTree>
    <p:extLst>
      <p:ext uri="{BB962C8B-B14F-4D97-AF65-F5344CB8AC3E}">
        <p14:creationId xmlns:p14="http://schemas.microsoft.com/office/powerpoint/2010/main" val="211076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Presentation of online shopping </a:t>
            </a:r>
            <a:br>
              <a:rPr lang="en-US" dirty="0"/>
            </a:br>
            <a:br>
              <a:rPr lang="en-US" dirty="0"/>
            </a:br>
            <a:endParaRPr lang="en-US" b="1" dirty="0"/>
          </a:p>
        </p:txBody>
      </p:sp>
      <p:sp>
        <p:nvSpPr>
          <p:cNvPr id="3" name="Content Placeholder 2"/>
          <p:cNvSpPr>
            <a:spLocks noGrp="1"/>
          </p:cNvSpPr>
          <p:nvPr>
            <p:ph idx="1"/>
          </p:nvPr>
        </p:nvSpPr>
        <p:spPr>
          <a:xfrm>
            <a:off x="838200" y="1424088"/>
            <a:ext cx="10515600" cy="4445144"/>
          </a:xfrm>
        </p:spPr>
        <p:txBody>
          <a:bodyPr/>
          <a:lstStyle/>
          <a:p>
            <a:pPr marL="0" indent="0">
              <a:lnSpc>
                <a:spcPct val="150000"/>
              </a:lnSpc>
              <a:buNone/>
            </a:pPr>
            <a:r>
              <a:rPr lang="en-US" sz="2400" dirty="0"/>
              <a:t>The Internet has revolutionized the way we shop. </a:t>
            </a:r>
          </a:p>
          <a:p>
            <a:pPr marL="0" indent="0">
              <a:lnSpc>
                <a:spcPct val="150000"/>
              </a:lnSpc>
              <a:buNone/>
            </a:pPr>
            <a:r>
              <a:rPr lang="en-US" sz="2400" dirty="0"/>
              <a:t>Because of the numerous advantages and benefits, more and more people these days prefer buying things online over the conventional method of going into stores.</a:t>
            </a:r>
          </a:p>
        </p:txBody>
      </p:sp>
      <p:pic>
        <p:nvPicPr>
          <p:cNvPr id="4" name="Εικόνα 3">
            <a:extLst>
              <a:ext uri="{FF2B5EF4-FFF2-40B4-BE49-F238E27FC236}">
                <a16:creationId xmlns:a16="http://schemas.microsoft.com/office/drawing/2014/main" id="{1E7DF3B7-19FE-45EA-A326-526B42CBD8F8}"/>
              </a:ext>
            </a:extLst>
          </p:cNvPr>
          <p:cNvPicPr>
            <a:picLocks noChangeAspect="1"/>
          </p:cNvPicPr>
          <p:nvPr/>
        </p:nvPicPr>
        <p:blipFill>
          <a:blip r:embed="rId2"/>
          <a:stretch>
            <a:fillRect/>
          </a:stretch>
        </p:blipFill>
        <p:spPr>
          <a:xfrm>
            <a:off x="3545665" y="3429000"/>
            <a:ext cx="4732330" cy="2649828"/>
          </a:xfrm>
          <a:prstGeom prst="rect">
            <a:avLst/>
          </a:prstGeom>
        </p:spPr>
      </p:pic>
    </p:spTree>
    <p:extLst>
      <p:ext uri="{BB962C8B-B14F-4D97-AF65-F5344CB8AC3E}">
        <p14:creationId xmlns:p14="http://schemas.microsoft.com/office/powerpoint/2010/main" val="412062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E2FB02-0581-4F70-BC8C-B50AEBC58D78}"/>
              </a:ext>
            </a:extLst>
          </p:cNvPr>
          <p:cNvSpPr>
            <a:spLocks noGrp="1"/>
          </p:cNvSpPr>
          <p:nvPr>
            <p:ph type="title"/>
          </p:nvPr>
        </p:nvSpPr>
        <p:spPr/>
        <p:txBody>
          <a:bodyPr/>
          <a:lstStyle/>
          <a:p>
            <a:r>
              <a:rPr lang="en-US" dirty="0"/>
              <a:t>Benefits of online sopping</a:t>
            </a:r>
            <a:endParaRPr lang="el-GR" dirty="0"/>
          </a:p>
        </p:txBody>
      </p:sp>
      <p:sp>
        <p:nvSpPr>
          <p:cNvPr id="3" name="Θέση περιεχομένου 2">
            <a:extLst>
              <a:ext uri="{FF2B5EF4-FFF2-40B4-BE49-F238E27FC236}">
                <a16:creationId xmlns:a16="http://schemas.microsoft.com/office/drawing/2014/main" id="{B661FA3E-C202-4253-B57D-32E59868AD6E}"/>
              </a:ext>
            </a:extLst>
          </p:cNvPr>
          <p:cNvSpPr>
            <a:spLocks noGrp="1"/>
          </p:cNvSpPr>
          <p:nvPr>
            <p:ph idx="1"/>
          </p:nvPr>
        </p:nvSpPr>
        <p:spPr/>
        <p:txBody>
          <a:bodyPr>
            <a:normAutofit/>
          </a:bodyPr>
          <a:lstStyle/>
          <a:p>
            <a:pPr>
              <a:lnSpc>
                <a:spcPct val="150000"/>
              </a:lnSpc>
            </a:pPr>
            <a:r>
              <a:rPr lang="en-US" sz="2400" dirty="0"/>
              <a:t>It is easy. You can shop any time, at home. </a:t>
            </a:r>
          </a:p>
          <a:p>
            <a:pPr>
              <a:lnSpc>
                <a:spcPct val="150000"/>
              </a:lnSpc>
            </a:pPr>
            <a:r>
              <a:rPr lang="en-US" sz="2400" dirty="0"/>
              <a:t>Better prices. Cheap deals and better prices are available online, because products come to you direct from the manufacturer or seller without involving middlemen. </a:t>
            </a:r>
          </a:p>
          <a:p>
            <a:pPr>
              <a:lnSpc>
                <a:spcPct val="150000"/>
              </a:lnSpc>
            </a:pPr>
            <a:r>
              <a:rPr lang="en-US" sz="2400" dirty="0"/>
              <a:t>More variety. The choices online are amazing. </a:t>
            </a:r>
          </a:p>
          <a:p>
            <a:pPr>
              <a:lnSpc>
                <a:spcPct val="150000"/>
              </a:lnSpc>
            </a:pPr>
            <a:r>
              <a:rPr lang="en-US" sz="2400" dirty="0"/>
              <a:t>Sending gifts to relatives and friends is easy, no matter where they are. </a:t>
            </a:r>
          </a:p>
          <a:p>
            <a:endParaRPr lang="el-GR" dirty="0"/>
          </a:p>
        </p:txBody>
      </p:sp>
    </p:spTree>
    <p:extLst>
      <p:ext uri="{BB962C8B-B14F-4D97-AF65-F5344CB8AC3E}">
        <p14:creationId xmlns:p14="http://schemas.microsoft.com/office/powerpoint/2010/main" val="2424430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E2FB02-0581-4F70-BC8C-B50AEBC58D78}"/>
              </a:ext>
            </a:extLst>
          </p:cNvPr>
          <p:cNvSpPr>
            <a:spLocks noGrp="1"/>
          </p:cNvSpPr>
          <p:nvPr>
            <p:ph type="title"/>
          </p:nvPr>
        </p:nvSpPr>
        <p:spPr/>
        <p:txBody>
          <a:bodyPr/>
          <a:lstStyle/>
          <a:p>
            <a:r>
              <a:rPr lang="en-US" dirty="0"/>
              <a:t>More benefits of online shopping</a:t>
            </a:r>
            <a:endParaRPr lang="el-GR" dirty="0"/>
          </a:p>
        </p:txBody>
      </p:sp>
      <p:sp>
        <p:nvSpPr>
          <p:cNvPr id="3" name="Θέση περιεχομένου 2">
            <a:extLst>
              <a:ext uri="{FF2B5EF4-FFF2-40B4-BE49-F238E27FC236}">
                <a16:creationId xmlns:a16="http://schemas.microsoft.com/office/drawing/2014/main" id="{B661FA3E-C202-4253-B57D-32E59868AD6E}"/>
              </a:ext>
            </a:extLst>
          </p:cNvPr>
          <p:cNvSpPr>
            <a:spLocks noGrp="1"/>
          </p:cNvSpPr>
          <p:nvPr>
            <p:ph idx="1"/>
          </p:nvPr>
        </p:nvSpPr>
        <p:spPr>
          <a:xfrm>
            <a:off x="899747" y="1665653"/>
            <a:ext cx="10515600" cy="4106863"/>
          </a:xfrm>
        </p:spPr>
        <p:txBody>
          <a:bodyPr>
            <a:normAutofit lnSpcReduction="10000"/>
          </a:bodyPr>
          <a:lstStyle/>
          <a:p>
            <a:pPr>
              <a:lnSpc>
                <a:spcPct val="150000"/>
              </a:lnSpc>
            </a:pPr>
            <a:r>
              <a:rPr lang="en-US" sz="2400" dirty="0"/>
              <a:t>No crowds. </a:t>
            </a:r>
          </a:p>
          <a:p>
            <a:pPr>
              <a:lnSpc>
                <a:spcPct val="150000"/>
              </a:lnSpc>
            </a:pPr>
            <a:r>
              <a:rPr lang="en-US" sz="2400" dirty="0"/>
              <a:t>Easy price comparisons. Comparing and researching products and their prices is so much easier online. </a:t>
            </a:r>
          </a:p>
          <a:p>
            <a:pPr>
              <a:lnSpc>
                <a:spcPct val="150000"/>
              </a:lnSpc>
            </a:pPr>
            <a:r>
              <a:rPr lang="en-US" sz="2400" dirty="0"/>
              <a:t>No pressure to buy things we don’t need. </a:t>
            </a:r>
          </a:p>
          <a:p>
            <a:pPr>
              <a:lnSpc>
                <a:spcPct val="150000"/>
              </a:lnSpc>
            </a:pPr>
            <a:r>
              <a:rPr lang="en-US" sz="2400" dirty="0"/>
              <a:t>You can buy used or damaged items at lower prices. </a:t>
            </a:r>
          </a:p>
          <a:p>
            <a:pPr>
              <a:lnSpc>
                <a:spcPct val="150000"/>
              </a:lnSpc>
            </a:pPr>
            <a:r>
              <a:rPr lang="en-US" sz="2400" dirty="0"/>
              <a:t>More control. Online, you don't have to let the store's inventory dictate what you buy, and you can get exactly what you want and need.</a:t>
            </a:r>
          </a:p>
          <a:p>
            <a:pPr>
              <a:lnSpc>
                <a:spcPct val="150000"/>
              </a:lnSpc>
            </a:pPr>
            <a:endParaRPr lang="en-US" sz="2400" b="1" dirty="0"/>
          </a:p>
          <a:p>
            <a:endParaRPr lang="el-GR" dirty="0"/>
          </a:p>
        </p:txBody>
      </p:sp>
    </p:spTree>
    <p:extLst>
      <p:ext uri="{BB962C8B-B14F-4D97-AF65-F5344CB8AC3E}">
        <p14:creationId xmlns:p14="http://schemas.microsoft.com/office/powerpoint/2010/main" val="1136379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5150" y="1122363"/>
            <a:ext cx="8248649" cy="1258887"/>
          </a:xfrm>
        </p:spPr>
        <p:txBody>
          <a:bodyPr>
            <a:normAutofit/>
          </a:bodyPr>
          <a:lstStyle/>
          <a:p>
            <a:r>
              <a:rPr lang="en-US" sz="4000" b="1" dirty="0">
                <a:solidFill>
                  <a:srgbClr val="495CAA"/>
                </a:solidFill>
              </a:rPr>
              <a:t>Let’s get started!</a:t>
            </a:r>
            <a:endParaRPr lang="el-GR" sz="4000" b="1" dirty="0">
              <a:solidFill>
                <a:srgbClr val="495CAA"/>
              </a:solidFill>
            </a:endParaRPr>
          </a:p>
        </p:txBody>
      </p:sp>
      <p:sp>
        <p:nvSpPr>
          <p:cNvPr id="3" name="TextBox 2">
            <a:extLst>
              <a:ext uri="{FF2B5EF4-FFF2-40B4-BE49-F238E27FC236}">
                <a16:creationId xmlns:a16="http://schemas.microsoft.com/office/drawing/2014/main" id="{BC8CA204-AA9B-4BFE-8683-7E6AED08BA14}"/>
              </a:ext>
            </a:extLst>
          </p:cNvPr>
          <p:cNvSpPr txBox="1"/>
          <p:nvPr/>
        </p:nvSpPr>
        <p:spPr>
          <a:xfrm>
            <a:off x="905606" y="3305908"/>
            <a:ext cx="4791808" cy="1200329"/>
          </a:xfrm>
          <a:prstGeom prst="rect">
            <a:avLst/>
          </a:prstGeom>
          <a:noFill/>
        </p:spPr>
        <p:txBody>
          <a:bodyPr wrap="square" rtlCol="0">
            <a:spAutoFit/>
          </a:bodyPr>
          <a:lstStyle/>
          <a:p>
            <a:r>
              <a:rPr lang="en-US" sz="3600" dirty="0"/>
              <a:t>Ready to shop online?</a:t>
            </a:r>
            <a:endParaRPr lang="el-GR" sz="3600" dirty="0"/>
          </a:p>
          <a:p>
            <a:r>
              <a:rPr lang="en-US" sz="3600" dirty="0"/>
              <a:t>Follow the steps!</a:t>
            </a:r>
            <a:endParaRPr lang="el-GR" sz="3600" dirty="0"/>
          </a:p>
        </p:txBody>
      </p:sp>
      <p:pic>
        <p:nvPicPr>
          <p:cNvPr id="4" name="Εικόνα 3">
            <a:extLst>
              <a:ext uri="{FF2B5EF4-FFF2-40B4-BE49-F238E27FC236}">
                <a16:creationId xmlns:a16="http://schemas.microsoft.com/office/drawing/2014/main" id="{87A31624-2562-45AE-AD0B-4FF180EB8BB0}"/>
              </a:ext>
            </a:extLst>
          </p:cNvPr>
          <p:cNvPicPr>
            <a:picLocks noChangeAspect="1"/>
          </p:cNvPicPr>
          <p:nvPr/>
        </p:nvPicPr>
        <p:blipFill>
          <a:blip r:embed="rId2"/>
          <a:stretch>
            <a:fillRect/>
          </a:stretch>
        </p:blipFill>
        <p:spPr>
          <a:xfrm>
            <a:off x="6494588" y="3429000"/>
            <a:ext cx="4086225" cy="2805594"/>
          </a:xfrm>
          <a:prstGeom prst="rect">
            <a:avLst/>
          </a:prstGeom>
        </p:spPr>
      </p:pic>
    </p:spTree>
    <p:extLst>
      <p:ext uri="{BB962C8B-B14F-4D97-AF65-F5344CB8AC3E}">
        <p14:creationId xmlns:p14="http://schemas.microsoft.com/office/powerpoint/2010/main" val="1195110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D9582E-92A6-424D-9E85-A4129D6E3303}"/>
              </a:ext>
            </a:extLst>
          </p:cNvPr>
          <p:cNvSpPr>
            <a:spLocks noGrp="1"/>
          </p:cNvSpPr>
          <p:nvPr>
            <p:ph type="title"/>
          </p:nvPr>
        </p:nvSpPr>
        <p:spPr>
          <a:xfrm>
            <a:off x="838200" y="811090"/>
            <a:ext cx="10515600" cy="1146175"/>
          </a:xfrm>
        </p:spPr>
        <p:txBody>
          <a:bodyPr>
            <a:normAutofit/>
          </a:bodyPr>
          <a:lstStyle/>
          <a:p>
            <a:r>
              <a:rPr lang="en-US" dirty="0"/>
              <a:t>Step 1: Search for a product</a:t>
            </a:r>
            <a:br>
              <a:rPr lang="en-US" dirty="0"/>
            </a:br>
            <a:endParaRPr lang="el-GR" dirty="0"/>
          </a:p>
        </p:txBody>
      </p:sp>
      <p:sp>
        <p:nvSpPr>
          <p:cNvPr id="3" name="Θέση περιεχομένου 2">
            <a:extLst>
              <a:ext uri="{FF2B5EF4-FFF2-40B4-BE49-F238E27FC236}">
                <a16:creationId xmlns:a16="http://schemas.microsoft.com/office/drawing/2014/main" id="{2F9E8FDB-DA77-4D82-8062-638552999868}"/>
              </a:ext>
            </a:extLst>
          </p:cNvPr>
          <p:cNvSpPr>
            <a:spLocks noGrp="1"/>
          </p:cNvSpPr>
          <p:nvPr>
            <p:ph idx="1"/>
          </p:nvPr>
        </p:nvSpPr>
        <p:spPr/>
        <p:txBody>
          <a:bodyPr/>
          <a:lstStyle/>
          <a:p>
            <a:pPr marL="0" indent="0">
              <a:lnSpc>
                <a:spcPct val="200000"/>
              </a:lnSpc>
              <a:buNone/>
            </a:pPr>
            <a:r>
              <a:rPr lang="en-US" sz="2400" dirty="0"/>
              <a:t>Type the name of the item you want to buy into the search box of a search engine, such as Google:</a:t>
            </a:r>
          </a:p>
          <a:p>
            <a:pPr marL="0" indent="0">
              <a:lnSpc>
                <a:spcPct val="200000"/>
              </a:lnSpc>
              <a:buNone/>
            </a:pPr>
            <a:r>
              <a:rPr lang="en-US" sz="2400" dirty="0"/>
              <a:t> </a:t>
            </a:r>
          </a:p>
          <a:p>
            <a:pPr marL="0" indent="0">
              <a:lnSpc>
                <a:spcPct val="200000"/>
              </a:lnSpc>
              <a:buNone/>
            </a:pPr>
            <a:r>
              <a:rPr lang="en-US" sz="2400" dirty="0"/>
              <a:t>For example, “watches” – and click Search </a:t>
            </a:r>
          </a:p>
          <a:p>
            <a:pPr marL="0" indent="0">
              <a:lnSpc>
                <a:spcPct val="200000"/>
              </a:lnSpc>
              <a:buNone/>
            </a:pPr>
            <a:r>
              <a:rPr lang="en-US" sz="2400" dirty="0"/>
              <a:t>or press “</a:t>
            </a:r>
            <a:r>
              <a:rPr lang="en-US" sz="2400" b="1" dirty="0"/>
              <a:t>Go</a:t>
            </a:r>
            <a:r>
              <a:rPr lang="en-US" sz="2400" dirty="0"/>
              <a:t>” or “Enter” on your keyboard</a:t>
            </a:r>
            <a:endParaRPr lang="el-GR" sz="2400" dirty="0"/>
          </a:p>
        </p:txBody>
      </p:sp>
      <p:pic>
        <p:nvPicPr>
          <p:cNvPr id="4" name="Εικόνα 3">
            <a:extLst>
              <a:ext uri="{FF2B5EF4-FFF2-40B4-BE49-F238E27FC236}">
                <a16:creationId xmlns:a16="http://schemas.microsoft.com/office/drawing/2014/main" id="{D9756071-00ED-4A34-869E-AEA5CB58958E}"/>
              </a:ext>
            </a:extLst>
          </p:cNvPr>
          <p:cNvPicPr>
            <a:picLocks noChangeAspect="1"/>
          </p:cNvPicPr>
          <p:nvPr/>
        </p:nvPicPr>
        <p:blipFill>
          <a:blip r:embed="rId2"/>
          <a:stretch>
            <a:fillRect/>
          </a:stretch>
        </p:blipFill>
        <p:spPr>
          <a:xfrm>
            <a:off x="4382233" y="2869592"/>
            <a:ext cx="3249490" cy="1708603"/>
          </a:xfrm>
          <a:prstGeom prst="rect">
            <a:avLst/>
          </a:prstGeom>
        </p:spPr>
      </p:pic>
      <p:pic>
        <p:nvPicPr>
          <p:cNvPr id="5" name="Εικόνα 4">
            <a:extLst>
              <a:ext uri="{FF2B5EF4-FFF2-40B4-BE49-F238E27FC236}">
                <a16:creationId xmlns:a16="http://schemas.microsoft.com/office/drawing/2014/main" id="{CDBF2C86-00A5-4542-90AB-77C081DE26C7}"/>
              </a:ext>
            </a:extLst>
          </p:cNvPr>
          <p:cNvPicPr>
            <a:picLocks noChangeAspect="1"/>
          </p:cNvPicPr>
          <p:nvPr/>
        </p:nvPicPr>
        <p:blipFill>
          <a:blip r:embed="rId3"/>
          <a:stretch>
            <a:fillRect/>
          </a:stretch>
        </p:blipFill>
        <p:spPr>
          <a:xfrm>
            <a:off x="6699005" y="4803863"/>
            <a:ext cx="573715" cy="573715"/>
          </a:xfrm>
          <a:prstGeom prst="rect">
            <a:avLst/>
          </a:prstGeom>
        </p:spPr>
      </p:pic>
    </p:spTree>
    <p:extLst>
      <p:ext uri="{BB962C8B-B14F-4D97-AF65-F5344CB8AC3E}">
        <p14:creationId xmlns:p14="http://schemas.microsoft.com/office/powerpoint/2010/main" val="4164970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E1B01DF-ABE7-440D-92BF-63A721538312}"/>
              </a:ext>
            </a:extLst>
          </p:cNvPr>
          <p:cNvSpPr>
            <a:spLocks noGrp="1"/>
          </p:cNvSpPr>
          <p:nvPr>
            <p:ph idx="1"/>
          </p:nvPr>
        </p:nvSpPr>
        <p:spPr>
          <a:xfrm>
            <a:off x="747347" y="712177"/>
            <a:ext cx="10316308" cy="1107830"/>
          </a:xfrm>
        </p:spPr>
        <p:txBody>
          <a:bodyPr/>
          <a:lstStyle/>
          <a:p>
            <a:pPr marL="0" indent="0">
              <a:lnSpc>
                <a:spcPct val="150000"/>
              </a:lnSpc>
              <a:buNone/>
            </a:pPr>
            <a:r>
              <a:rPr lang="en-US" b="1" dirty="0">
                <a:solidFill>
                  <a:schemeClr val="bg2">
                    <a:lumMod val="50000"/>
                  </a:schemeClr>
                </a:solidFill>
              </a:rPr>
              <a:t>Y</a:t>
            </a:r>
            <a:r>
              <a:rPr lang="en-US" sz="2400" b="1" dirty="0">
                <a:solidFill>
                  <a:schemeClr val="bg2">
                    <a:lumMod val="50000"/>
                  </a:schemeClr>
                </a:solidFill>
              </a:rPr>
              <a:t>ou will see a range of websites, from actual department stores to large websites simply devoted to shopping, such as Amazon or </a:t>
            </a:r>
            <a:r>
              <a:rPr lang="en-US" sz="2400" b="1" dirty="0" err="1">
                <a:solidFill>
                  <a:schemeClr val="bg2">
                    <a:lumMod val="50000"/>
                  </a:schemeClr>
                </a:solidFill>
              </a:rPr>
              <a:t>Scroutz</a:t>
            </a:r>
            <a:endParaRPr lang="en-US" sz="2400" b="1" dirty="0">
              <a:solidFill>
                <a:schemeClr val="bg2">
                  <a:lumMod val="50000"/>
                </a:schemeClr>
              </a:solidFill>
            </a:endParaRPr>
          </a:p>
          <a:p>
            <a:pPr marL="0" indent="0">
              <a:buNone/>
            </a:pPr>
            <a:endParaRPr lang="en-US" sz="2400" dirty="0"/>
          </a:p>
          <a:p>
            <a:pPr marL="0" indent="0">
              <a:buNone/>
            </a:pPr>
            <a:endParaRPr lang="el-GR" dirty="0"/>
          </a:p>
        </p:txBody>
      </p:sp>
      <p:pic>
        <p:nvPicPr>
          <p:cNvPr id="2" name="Εικόνα 1">
            <a:extLst>
              <a:ext uri="{FF2B5EF4-FFF2-40B4-BE49-F238E27FC236}">
                <a16:creationId xmlns:a16="http://schemas.microsoft.com/office/drawing/2014/main" id="{918FDCDF-F27F-4959-ABF0-77AA77539FEB}"/>
              </a:ext>
            </a:extLst>
          </p:cNvPr>
          <p:cNvPicPr>
            <a:picLocks noChangeAspect="1"/>
          </p:cNvPicPr>
          <p:nvPr/>
        </p:nvPicPr>
        <p:blipFill>
          <a:blip r:embed="rId2"/>
          <a:stretch>
            <a:fillRect/>
          </a:stretch>
        </p:blipFill>
        <p:spPr>
          <a:xfrm>
            <a:off x="1976752" y="1956028"/>
            <a:ext cx="6064826" cy="4901972"/>
          </a:xfrm>
          <a:prstGeom prst="rect">
            <a:avLst/>
          </a:prstGeom>
        </p:spPr>
      </p:pic>
    </p:spTree>
    <p:extLst>
      <p:ext uri="{BB962C8B-B14F-4D97-AF65-F5344CB8AC3E}">
        <p14:creationId xmlns:p14="http://schemas.microsoft.com/office/powerpoint/2010/main" val="138959365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231E60"/>
      </a:dk2>
      <a:lt2>
        <a:srgbClr val="D3D6EC"/>
      </a:lt2>
      <a:accent1>
        <a:srgbClr val="E34E40"/>
      </a:accent1>
      <a:accent2>
        <a:srgbClr val="8DC63F"/>
      </a:accent2>
      <a:accent3>
        <a:srgbClr val="FFD773"/>
      </a:accent3>
      <a:accent4>
        <a:srgbClr val="FBC9C4"/>
      </a:accent4>
      <a:accent5>
        <a:srgbClr val="DAEBC1"/>
      </a:accent5>
      <a:accent6>
        <a:srgbClr val="FFFCD5"/>
      </a:accent6>
      <a:hlink>
        <a:srgbClr val="0563C1"/>
      </a:hlink>
      <a:folHlink>
        <a:srgbClr val="AD57A9"/>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82339D21A12DD14CB7BDD90BA2326E0A" ma:contentTypeVersion="13" ma:contentTypeDescription="Creare un nuovo documento." ma:contentTypeScope="" ma:versionID="ca4ec647a1b78ebb80daea9571267326">
  <xsd:schema xmlns:xsd="http://www.w3.org/2001/XMLSchema" xmlns:xs="http://www.w3.org/2001/XMLSchema" xmlns:p="http://schemas.microsoft.com/office/2006/metadata/properties" xmlns:ns2="5632345d-3ab5-416d-95fc-ee85379e6296" xmlns:ns3="3fdd53fd-4b3b-4e18-b3bc-7608feb4df03" targetNamespace="http://schemas.microsoft.com/office/2006/metadata/properties" ma:root="true" ma:fieldsID="57eb6b0dfe30e58b2d567bad994e292b" ns2:_="" ns3:_="">
    <xsd:import namespace="5632345d-3ab5-416d-95fc-ee85379e6296"/>
    <xsd:import namespace="3fdd53fd-4b3b-4e18-b3bc-7608feb4df03"/>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32345d-3ab5-416d-95fc-ee85379e62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dd53fd-4b3b-4e18-b3bc-7608feb4df03" elementFormDefault="qualified">
    <xsd:import namespace="http://schemas.microsoft.com/office/2006/documentManagement/types"/>
    <xsd:import namespace="http://schemas.microsoft.com/office/infopath/2007/PartnerControls"/>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9693B4-6748-4E99-9A72-8174F89C7CCF}">
  <ds:schemaRefs>
    <ds:schemaRef ds:uri="http://schemas.microsoft.com/sharepoint/v3/contenttype/forms"/>
  </ds:schemaRefs>
</ds:datastoreItem>
</file>

<file path=customXml/itemProps2.xml><?xml version="1.0" encoding="utf-8"?>
<ds:datastoreItem xmlns:ds="http://schemas.openxmlformats.org/officeDocument/2006/customXml" ds:itemID="{2140FCC7-466B-439C-9079-4C8A208176A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564E35F-69B1-40E2-9CD2-0E71F7B588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32345d-3ab5-416d-95fc-ee85379e6296"/>
    <ds:schemaRef ds:uri="3fdd53fd-4b3b-4e18-b3bc-7608feb4df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1000</TotalTime>
  <Words>642</Words>
  <Application>Microsoft Office PowerPoint</Application>
  <PresentationFormat>Ευρεία οθόνη</PresentationFormat>
  <Paragraphs>57</Paragraphs>
  <Slides>21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21</vt:i4>
      </vt:variant>
    </vt:vector>
  </HeadingPairs>
  <TitlesOfParts>
    <vt:vector size="25" baseType="lpstr">
      <vt:lpstr>Arial</vt:lpstr>
      <vt:lpstr>Segoe UI</vt:lpstr>
      <vt:lpstr>Verdana</vt:lpstr>
      <vt:lpstr>Office Theme</vt:lpstr>
      <vt:lpstr>Παρουσίαση του PowerPoint</vt:lpstr>
      <vt:lpstr>Learning Outcomes</vt:lpstr>
      <vt:lpstr>Table of Contents</vt:lpstr>
      <vt:lpstr>Presentation of online shopping   </vt:lpstr>
      <vt:lpstr>Benefits of online sopping</vt:lpstr>
      <vt:lpstr>More benefits of online shopping</vt:lpstr>
      <vt:lpstr>Let’s get started!</vt:lpstr>
      <vt:lpstr>Step 1: Search for a product </vt:lpstr>
      <vt:lpstr>Παρουσίαση του PowerPoint</vt:lpstr>
      <vt:lpstr>Παρουσίαση του PowerPoint</vt:lpstr>
      <vt:lpstr>Step 2: Find an item you like using Google shopping</vt:lpstr>
      <vt:lpstr>Step 3:Choose the quantity that you want </vt:lpstr>
      <vt:lpstr>Step 4: Continue shopping or buy your product  </vt:lpstr>
      <vt:lpstr>Step 5: Checkout and pay </vt:lpstr>
      <vt:lpstr>Step 6: Create an account before you buy</vt:lpstr>
      <vt:lpstr>Step 7: Finalize checking out  </vt:lpstr>
      <vt:lpstr>Step 8: Choose the way of payment and CONTINUE</vt:lpstr>
      <vt:lpstr>Step 9: Insert your credit card details and CONTINUE</vt:lpstr>
      <vt:lpstr> Step 10: Insert extra password</vt:lpstr>
      <vt:lpstr>Congratulations!  You did it!</vt:lpstr>
      <vt:lpstr>Παρουσίαση του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Papastefanou</dc:creator>
  <cp:lastModifiedBy>50plus Hellas</cp:lastModifiedBy>
  <cp:revision>87</cp:revision>
  <dcterms:created xsi:type="dcterms:W3CDTF">2019-03-06T11:20:55Z</dcterms:created>
  <dcterms:modified xsi:type="dcterms:W3CDTF">2022-04-12T09:01:30Z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0x01010082339D21A12DD14CB7BDD90BA2326E0A</vt:lpwstr>
  </property>
</Properties>
</file>